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0"/>
  </p:notesMasterIdLst>
  <p:handoutMasterIdLst>
    <p:handoutMasterId r:id="rId91"/>
  </p:handout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459" r:id="rId47"/>
    <p:sldId id="460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488" r:id="rId76"/>
    <p:sldId id="489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81">
          <p15:clr>
            <a:srgbClr val="A4A3A4"/>
          </p15:clr>
        </p15:guide>
        <p15:guide id="3" pos="2873">
          <p15:clr>
            <a:srgbClr val="A4A3A4"/>
          </p15:clr>
        </p15:guide>
        <p15:guide id="4" pos="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E5"/>
    <a:srgbClr val="FFFFDD"/>
    <a:srgbClr val="FFFFE1"/>
    <a:srgbClr val="FFFFD9"/>
    <a:srgbClr val="FFFF99"/>
    <a:srgbClr val="FFFFCC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102"/>
      </p:cViewPr>
      <p:guideLst>
        <p:guide orient="horz" pos="2160"/>
        <p:guide orient="horz" pos="881"/>
        <p:guide pos="2873"/>
        <p:guide pos="2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4037C339-1D14-4235-815F-F654036EFE55}" type="datetimeFigureOut">
              <a:rPr lang="zh-CN" altLang="en-US"/>
              <a:pPr>
                <a:defRPr/>
              </a:pPr>
              <a:t>2016/12/6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80788-EB27-42B1-A7A1-9B0F47F772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7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4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44DF280E-655F-4DB9-9D23-DC34E25B9AF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a-titl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ba-simulia-logo-tit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922963"/>
            <a:ext cx="118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ba-logo-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6470650"/>
            <a:ext cx="1657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519113"/>
          </a:xfrm>
        </p:spPr>
        <p:txBody>
          <a:bodyPr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39687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85975" y="6629400"/>
            <a:ext cx="4953000" cy="228600"/>
          </a:xfrm>
        </p:spPr>
        <p:txBody>
          <a:bodyPr/>
          <a:lstStyle>
            <a:lvl1pPr algn="ct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Copyright 2006 ABAQUS, Inc.</a:t>
            </a:r>
          </a:p>
        </p:txBody>
      </p:sp>
    </p:spTree>
    <p:extLst>
      <p:ext uri="{BB962C8B-B14F-4D97-AF65-F5344CB8AC3E}">
        <p14:creationId xmlns:p14="http://schemas.microsoft.com/office/powerpoint/2010/main" val="364001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L2.</a:t>
            </a:r>
            <a:fld id="{75E1F351-0A05-47C4-B6F4-E327BF8F89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89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L2.</a:t>
            </a:r>
            <a:fld id="{5F1B86CF-2890-4F47-BB84-0840941067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4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0713" y="538163"/>
            <a:ext cx="8229600" cy="5286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0713" y="1219200"/>
            <a:ext cx="8229600" cy="241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713" y="3786188"/>
            <a:ext cx="8229600" cy="241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L2.</a:t>
            </a:r>
            <a:fld id="{1997C622-5800-44EA-A861-EB28CE1F0B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19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0713" y="538163"/>
            <a:ext cx="8229600" cy="5286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0713" y="1219200"/>
            <a:ext cx="4038600" cy="498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11713" y="1219200"/>
            <a:ext cx="4038600" cy="498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L2.</a:t>
            </a:r>
            <a:fld id="{FF8E3039-06E6-4FE3-B290-40BC93876F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7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a-text-background-r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4573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ba-text-background-lef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219200"/>
            <a:ext cx="8229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79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8080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5775" y="17463"/>
            <a:ext cx="838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B2B2B2"/>
                </a:solidFill>
              </a:defRPr>
            </a:lvl1pPr>
          </a:lstStyle>
          <a:p>
            <a:r>
              <a:rPr lang="en-US" altLang="zh-CN"/>
              <a:t>L2.</a:t>
            </a:r>
            <a:fld id="{709378BC-990B-4610-9CB9-E6B56E806B9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aba-logo-tex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496050"/>
            <a:ext cx="1343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ba-simulia-logo-titl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09563"/>
            <a:ext cx="12620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538163"/>
            <a:ext cx="822960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6" r:id="rId2"/>
    <p:sldLayoutId id="2147483721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2F4A87"/>
          </a:solidFill>
          <a:latin typeface="Arial Black" pitchFamily="34" charset="0"/>
          <a:ea typeface="宋体" pitchFamily="2" charset="-122"/>
        </a:defRPr>
      </a:lvl9pPr>
    </p:titleStyle>
    <p:bodyStyle>
      <a:lvl1pPr marL="230188" indent="-230188" algn="l" rtl="0" eaLnBrk="0" fontAlgn="base" hangingPunct="0">
        <a:spcBef>
          <a:spcPct val="4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2F4A8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65944" y="2443389"/>
            <a:ext cx="6081485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/>
              <a:t>Abaqus仿真分析培训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创建新Part</a:t>
            </a:r>
            <a:r>
              <a:rPr lang="zh-CN" altLang="en-US" sz="1400" b="1"/>
              <a:t>之刚性地面2</a:t>
            </a: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125538"/>
            <a:ext cx="47117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6661150" y="1628775"/>
            <a:ext cx="2232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如左图，画一个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100X100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的正方形，来模拟刚性地面。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点击鼠标中键或 点击按钮    ，  完成。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2534" name="AutoShape 10"/>
          <p:cNvSpPr>
            <a:spLocks/>
          </p:cNvSpPr>
          <p:nvPr/>
        </p:nvSpPr>
        <p:spPr bwMode="auto">
          <a:xfrm>
            <a:off x="1333500" y="1268413"/>
            <a:ext cx="431800" cy="4321175"/>
          </a:xfrm>
          <a:prstGeom prst="leftBrace">
            <a:avLst>
              <a:gd name="adj1" fmla="val 8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852738"/>
            <a:ext cx="333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827088" y="3213100"/>
            <a:ext cx="647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200</a:t>
            </a:r>
            <a:endParaRPr lang="en-US" altLang="zh-CN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2537" name="Oval 13"/>
          <p:cNvSpPr>
            <a:spLocks noChangeArrowheads="1"/>
          </p:cNvSpPr>
          <p:nvPr/>
        </p:nvSpPr>
        <p:spPr bwMode="auto">
          <a:xfrm>
            <a:off x="4140200" y="6237288"/>
            <a:ext cx="4318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Part管理器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Part管理器的功能完全可以在窗口左侧模型树的右键快捷菜单实现。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01788"/>
            <a:ext cx="5540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9"/>
          <p:cNvSpPr>
            <a:spLocks noChangeArrowheads="1"/>
          </p:cNvSpPr>
          <p:nvPr/>
        </p:nvSpPr>
        <p:spPr bwMode="auto">
          <a:xfrm>
            <a:off x="1692275" y="155733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355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557338"/>
            <a:ext cx="4733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2771775" y="4005263"/>
            <a:ext cx="51133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创建新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，功能同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复制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重命名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，便于管理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删除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锁定及解锁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，锁定后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将不能被修改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修正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退出</a:t>
            </a:r>
          </a:p>
        </p:txBody>
      </p:sp>
      <p:pic>
        <p:nvPicPr>
          <p:cNvPr id="2356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044950"/>
            <a:ext cx="2413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Create Solid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40640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Create Solid的方法依次为：Extrude、Revolve、Sweep和Loft。</a:t>
            </a:r>
          </a:p>
        </p:txBody>
      </p:sp>
      <p:sp>
        <p:nvSpPr>
          <p:cNvPr id="24581" name="Rectangle 19"/>
          <p:cNvSpPr>
            <a:spLocks noChangeArrowheads="1"/>
          </p:cNvSpPr>
          <p:nvPr/>
        </p:nvSpPr>
        <p:spPr bwMode="auto">
          <a:xfrm>
            <a:off x="2268538" y="2058988"/>
            <a:ext cx="60483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现以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Extrude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为例说明如何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Solid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、选择草绘平面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、为草绘平面定向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、草绘截面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4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、设置拉伸深度及拉伸方向等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105025"/>
            <a:ext cx="5524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Oval 5"/>
          <p:cNvSpPr>
            <a:spLocks noChangeArrowheads="1"/>
          </p:cNvSpPr>
          <p:nvPr/>
        </p:nvSpPr>
        <p:spPr bwMode="auto">
          <a:xfrm>
            <a:off x="1476375" y="2349500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1352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2951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429000"/>
            <a:ext cx="4875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81463"/>
            <a:ext cx="3219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4438650"/>
            <a:ext cx="24542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Oval 20"/>
          <p:cNvSpPr>
            <a:spLocks noChangeArrowheads="1"/>
          </p:cNvSpPr>
          <p:nvPr/>
        </p:nvSpPr>
        <p:spPr bwMode="auto">
          <a:xfrm>
            <a:off x="5292725" y="1701800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Create Shell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40640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Create Shell的方法依次为：Extrude、Revolve、Sweep、Loft、Planar、From solid和Remove face。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105025"/>
            <a:ext cx="5524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268538" y="2058988"/>
            <a:ext cx="60483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现以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From solid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为例说明如何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Sshell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、选择要生成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Face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的体，操作完成后体将被删除，只保留表面。</a:t>
            </a:r>
          </a:p>
        </p:txBody>
      </p:sp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1763713" y="2349500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601788"/>
            <a:ext cx="2152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073400"/>
            <a:ext cx="28273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6372225" y="1628775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Create Wire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9538" y="1284288"/>
            <a:ext cx="7764462" cy="40640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Create Wire的方法依次为：Planar、Point to Point和Spline。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105025"/>
            <a:ext cx="5524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2268538" y="2058988"/>
            <a:ext cx="60483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现以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Planar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为例说明如何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Wire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、选择草绘平面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、为草绘平面定向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、草绘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Wire</a:t>
            </a:r>
            <a:endParaRPr lang="zh-CN" altLang="en-US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1476375" y="263683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628775"/>
            <a:ext cx="1085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70188"/>
            <a:ext cx="2695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417888"/>
            <a:ext cx="48656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076700"/>
            <a:ext cx="2609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Oval 15"/>
          <p:cNvSpPr>
            <a:spLocks noChangeArrowheads="1"/>
          </p:cNvSpPr>
          <p:nvPr/>
        </p:nvSpPr>
        <p:spPr bwMode="auto">
          <a:xfrm>
            <a:off x="5364163" y="1630363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Create Cut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9538" y="1284288"/>
            <a:ext cx="7764462" cy="406400"/>
          </a:xfrm>
        </p:spPr>
        <p:txBody>
          <a:bodyPr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zh-CN" altLang="en-US" sz="1200" smtClean="0"/>
              <a:t>    Create Cut的方法依次为： Extrude、Revolve、Sweep、Loft和Circular hole。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62150"/>
            <a:ext cx="5524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195513" y="1916113"/>
            <a:ext cx="6121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Create Cut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与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Solid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类似。现以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Circular hole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为例说明如何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Cut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、选择孔的类型：通孔或盲孔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、选择草绘平面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、确定孔的方向（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Flip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反向）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4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、选择基准边，并指定距离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5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、设置孔的直径</a:t>
            </a:r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1692275" y="2492375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24000"/>
            <a:ext cx="1628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5763"/>
            <a:ext cx="27225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2312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3400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70450"/>
            <a:ext cx="37036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07000"/>
            <a:ext cx="4284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551488"/>
            <a:ext cx="37417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880100"/>
            <a:ext cx="43513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5538"/>
            <a:ext cx="2276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Oval 21"/>
          <p:cNvSpPr>
            <a:spLocks noChangeArrowheads="1"/>
          </p:cNvSpPr>
          <p:nvPr/>
        </p:nvSpPr>
        <p:spPr bwMode="auto">
          <a:xfrm>
            <a:off x="5940425" y="155733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倒角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9538" y="1284288"/>
            <a:ext cx="7764462" cy="406400"/>
          </a:xfrm>
        </p:spPr>
        <p:txBody>
          <a:bodyPr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zh-CN" altLang="en-US" sz="1200" smtClean="0"/>
              <a:t>    Create Round or Fillet倒圆角与Creaste Chamfer倒直角。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62150"/>
            <a:ext cx="5540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195513" y="1916113"/>
            <a:ext cx="6121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    现以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Round or Fillet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为例说明如何倒圆角：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、选择要进行倒圆角的边（按住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Shift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，左键拾取可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    进行多选）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、指定圆角半径</a:t>
            </a:r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1476375" y="2781300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8270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Oval 17"/>
          <p:cNvSpPr>
            <a:spLocks noChangeArrowheads="1"/>
          </p:cNvSpPr>
          <p:nvPr/>
        </p:nvSpPr>
        <p:spPr bwMode="auto">
          <a:xfrm>
            <a:off x="5940425" y="155733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868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986088"/>
            <a:ext cx="39544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573463"/>
            <a:ext cx="2166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去倒角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9538" y="1284288"/>
            <a:ext cx="7764462" cy="406400"/>
          </a:xfrm>
        </p:spPr>
        <p:txBody>
          <a:bodyPr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zh-CN" altLang="en-US" sz="1200" smtClean="0"/>
              <a:t>    Repair Small Faces可以理解为去除小面。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62150"/>
            <a:ext cx="5540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2195513" y="1916113"/>
            <a:ext cx="6121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    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Repair Small Faces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通常用于简化模型，如去倒角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    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、选择要去掉的小面（按住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Shift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，左键拾取可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    进行多选）</a:t>
            </a:r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1476375" y="515778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74975"/>
            <a:ext cx="4257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2、划分网格 Mesh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Mesh</a:t>
            </a:r>
          </a:p>
        </p:txBody>
      </p:sp>
      <p:sp>
        <p:nvSpPr>
          <p:cNvPr id="31748" name="Rectangle 26"/>
          <p:cNvSpPr>
            <a:spLocks noChangeArrowheads="1"/>
          </p:cNvSpPr>
          <p:nvPr/>
        </p:nvSpPr>
        <p:spPr bwMode="auto">
          <a:xfrm>
            <a:off x="6011863" y="1628775"/>
            <a:ext cx="29511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分割，化复为简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拓扑修改，该省就省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网格控制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网格密度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网格划分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网格质量检查</a:t>
            </a:r>
          </a:p>
        </p:txBody>
      </p:sp>
      <p:pic>
        <p:nvPicPr>
          <p:cNvPr id="3174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02882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5"/>
          <p:cNvSpPr>
            <a:spLocks/>
          </p:cNvSpPr>
          <p:nvPr/>
        </p:nvSpPr>
        <p:spPr bwMode="auto">
          <a:xfrm>
            <a:off x="1979613" y="2139950"/>
            <a:ext cx="144462" cy="712788"/>
          </a:xfrm>
          <a:prstGeom prst="rightBrace">
            <a:avLst>
              <a:gd name="adj1" fmla="val 41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51" name="AutoShape 6"/>
          <p:cNvSpPr>
            <a:spLocks/>
          </p:cNvSpPr>
          <p:nvPr/>
        </p:nvSpPr>
        <p:spPr bwMode="auto">
          <a:xfrm>
            <a:off x="1979613" y="5032375"/>
            <a:ext cx="144462" cy="268288"/>
          </a:xfrm>
          <a:prstGeom prst="rightBrace">
            <a:avLst>
              <a:gd name="adj1" fmla="val 154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52" name="AutoShape 7"/>
          <p:cNvSpPr>
            <a:spLocks/>
          </p:cNvSpPr>
          <p:nvPr/>
        </p:nvSpPr>
        <p:spPr bwMode="auto">
          <a:xfrm>
            <a:off x="1979613" y="443706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53" name="AutoShape 8"/>
          <p:cNvSpPr>
            <a:spLocks/>
          </p:cNvSpPr>
          <p:nvPr/>
        </p:nvSpPr>
        <p:spPr bwMode="auto">
          <a:xfrm>
            <a:off x="1979613" y="384651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54" name="AutoShape 9"/>
          <p:cNvSpPr>
            <a:spLocks/>
          </p:cNvSpPr>
          <p:nvPr/>
        </p:nvSpPr>
        <p:spPr bwMode="auto">
          <a:xfrm>
            <a:off x="1979613" y="3213100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2124075" y="32131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2124075" y="2276475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Mesh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2124075" y="38608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线、面、体分割工具，辅助网格划分</a:t>
            </a:r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2124075" y="44370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2124075" y="49418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拓扑修改等，辅助网格划分</a:t>
            </a:r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1136650" y="494188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1116013" y="1844675"/>
            <a:ext cx="792162" cy="1079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62" name="Oval 20"/>
          <p:cNvSpPr>
            <a:spLocks noChangeArrowheads="1"/>
          </p:cNvSpPr>
          <p:nvPr/>
        </p:nvSpPr>
        <p:spPr bwMode="auto">
          <a:xfrm>
            <a:off x="1116013" y="3716338"/>
            <a:ext cx="792162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176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3414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205038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3128963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60800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724400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AutoShape 27"/>
          <p:cNvSpPr>
            <a:spLocks noChangeArrowheads="1"/>
          </p:cNvSpPr>
          <p:nvPr/>
        </p:nvSpPr>
        <p:spPr bwMode="auto">
          <a:xfrm>
            <a:off x="7434263" y="1916113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69" name="AutoShape 28"/>
          <p:cNvSpPr>
            <a:spLocks noChangeArrowheads="1"/>
          </p:cNvSpPr>
          <p:nvPr/>
        </p:nvSpPr>
        <p:spPr bwMode="auto">
          <a:xfrm>
            <a:off x="7434263" y="2781300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70" name="AutoShape 29"/>
          <p:cNvSpPr>
            <a:spLocks noChangeArrowheads="1"/>
          </p:cNvSpPr>
          <p:nvPr/>
        </p:nvSpPr>
        <p:spPr bwMode="auto">
          <a:xfrm>
            <a:off x="7434263" y="3573463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71" name="AutoShape 30"/>
          <p:cNvSpPr>
            <a:spLocks noChangeArrowheads="1"/>
          </p:cNvSpPr>
          <p:nvPr/>
        </p:nvSpPr>
        <p:spPr bwMode="auto">
          <a:xfrm>
            <a:off x="7434263" y="4437063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1772" name="Line 32"/>
          <p:cNvSpPr>
            <a:spLocks noChangeShapeType="1"/>
          </p:cNvSpPr>
          <p:nvPr/>
        </p:nvSpPr>
        <p:spPr bwMode="auto">
          <a:xfrm>
            <a:off x="5940425" y="1628775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3" name="AutoShape 33"/>
          <p:cNvSpPr>
            <a:spLocks noChangeArrowheads="1"/>
          </p:cNvSpPr>
          <p:nvPr/>
        </p:nvSpPr>
        <p:spPr bwMode="auto">
          <a:xfrm>
            <a:off x="7434263" y="5300663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177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5" t="13776" r="5000" b="78511"/>
          <a:stretch>
            <a:fillRect/>
          </a:stretch>
        </p:blipFill>
        <p:spPr bwMode="auto">
          <a:xfrm>
            <a:off x="7380288" y="5589588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模型操作</a:t>
            </a:r>
          </a:p>
        </p:txBody>
      </p:sp>
      <p:sp>
        <p:nvSpPr>
          <p:cNvPr id="14340" name="AutoShape 17"/>
          <p:cNvSpPr>
            <a:spLocks noChangeArrowheads="1"/>
          </p:cNvSpPr>
          <p:nvPr/>
        </p:nvSpPr>
        <p:spPr bwMode="auto">
          <a:xfrm>
            <a:off x="12446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189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41" name="AutoShape 18"/>
          <p:cNvSpPr>
            <a:spLocks noChangeArrowheads="1"/>
          </p:cNvSpPr>
          <p:nvPr/>
        </p:nvSpPr>
        <p:spPr bwMode="auto">
          <a:xfrm>
            <a:off x="1277938" y="235585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42" name="AutoShape 19"/>
          <p:cNvSpPr>
            <a:spLocks noChangeArrowheads="1"/>
          </p:cNvSpPr>
          <p:nvPr/>
        </p:nvSpPr>
        <p:spPr bwMode="auto">
          <a:xfrm>
            <a:off x="12954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43" name="AutoShape 20"/>
          <p:cNvSpPr>
            <a:spLocks noChangeArrowheads="1"/>
          </p:cNvSpPr>
          <p:nvPr/>
        </p:nvSpPr>
        <p:spPr bwMode="auto">
          <a:xfrm>
            <a:off x="1295400" y="2378075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grpSp>
        <p:nvGrpSpPr>
          <p:cNvPr id="14344" name="Group 6"/>
          <p:cNvGrpSpPr>
            <a:grpSpLocks/>
          </p:cNvGrpSpPr>
          <p:nvPr/>
        </p:nvGrpSpPr>
        <p:grpSpPr bwMode="auto">
          <a:xfrm>
            <a:off x="1989138" y="2039938"/>
            <a:ext cx="642937" cy="642937"/>
            <a:chOff x="0" y="0"/>
            <a:chExt cx="668" cy="668"/>
          </a:xfrm>
        </p:grpSpPr>
        <p:sp>
          <p:nvSpPr>
            <p:cNvPr id="14370" name="Oval 22"/>
            <p:cNvSpPr>
              <a:spLocks noChangeArrowheads="1"/>
            </p:cNvSpPr>
            <p:nvPr/>
          </p:nvSpPr>
          <p:spPr bwMode="auto">
            <a:xfrm>
              <a:off x="0" y="0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71" name="Oval 23"/>
            <p:cNvSpPr>
              <a:spLocks noChangeArrowheads="1"/>
            </p:cNvSpPr>
            <p:nvPr/>
          </p:nvSpPr>
          <p:spPr bwMode="auto">
            <a:xfrm>
              <a:off x="7" y="5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72" name="Oval 24"/>
            <p:cNvSpPr>
              <a:spLocks noChangeArrowheads="1"/>
            </p:cNvSpPr>
            <p:nvPr/>
          </p:nvSpPr>
          <p:spPr bwMode="auto">
            <a:xfrm>
              <a:off x="15" y="9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73" name="Oval 25"/>
            <p:cNvSpPr>
              <a:spLocks noChangeArrowheads="1"/>
            </p:cNvSpPr>
            <p:nvPr/>
          </p:nvSpPr>
          <p:spPr bwMode="auto">
            <a:xfrm>
              <a:off x="22" y="15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74" name="Oval 26"/>
            <p:cNvSpPr>
              <a:spLocks noChangeArrowheads="1"/>
            </p:cNvSpPr>
            <p:nvPr/>
          </p:nvSpPr>
          <p:spPr bwMode="auto">
            <a:xfrm>
              <a:off x="57" y="31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</p:grpSp>
      <p:sp>
        <p:nvSpPr>
          <p:cNvPr id="14345" name="Text Box 28"/>
          <p:cNvSpPr txBox="1">
            <a:spLocks noChangeArrowheads="1"/>
          </p:cNvSpPr>
          <p:nvPr/>
        </p:nvSpPr>
        <p:spPr bwMode="auto">
          <a:xfrm>
            <a:off x="1320800" y="2801938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Verdana" panose="020B0604030504040204" pitchFamily="34" charset="0"/>
              </a:rPr>
              <a:t>Ctrl+Alt+</a:t>
            </a:r>
            <a:r>
              <a:rPr lang="zh-CN" altLang="en-US" sz="1400">
                <a:latin typeface="Verdana" panose="020B0604030504040204" pitchFamily="34" charset="0"/>
              </a:rPr>
              <a:t>鼠标左键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latin typeface="Verdana" panose="020B060403050404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Verdana" panose="020B0604030504040204" pitchFamily="34" charset="0"/>
              </a:rPr>
              <a:t>旋转模型</a:t>
            </a:r>
            <a:endParaRPr lang="en-US" altLang="zh-CN" sz="1400">
              <a:latin typeface="Verdana" panose="020B0604030504040204" pitchFamily="34" charset="0"/>
            </a:endParaRPr>
          </a:p>
        </p:txBody>
      </p:sp>
      <p:sp>
        <p:nvSpPr>
          <p:cNvPr id="14346" name="AutoShape 29"/>
          <p:cNvSpPr>
            <a:spLocks noChangeArrowheads="1"/>
          </p:cNvSpPr>
          <p:nvPr/>
        </p:nvSpPr>
        <p:spPr bwMode="auto">
          <a:xfrm>
            <a:off x="59690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189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6002338" y="235585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48" name="AutoShape 31"/>
          <p:cNvSpPr>
            <a:spLocks noChangeArrowheads="1"/>
          </p:cNvSpPr>
          <p:nvPr/>
        </p:nvSpPr>
        <p:spPr bwMode="auto">
          <a:xfrm>
            <a:off x="60198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49" name="AutoShape 32"/>
          <p:cNvSpPr>
            <a:spLocks noChangeArrowheads="1"/>
          </p:cNvSpPr>
          <p:nvPr/>
        </p:nvSpPr>
        <p:spPr bwMode="auto">
          <a:xfrm>
            <a:off x="6019800" y="2378075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grpSp>
        <p:nvGrpSpPr>
          <p:cNvPr id="14350" name="Group 17"/>
          <p:cNvGrpSpPr>
            <a:grpSpLocks/>
          </p:cNvGrpSpPr>
          <p:nvPr/>
        </p:nvGrpSpPr>
        <p:grpSpPr bwMode="auto">
          <a:xfrm>
            <a:off x="6713538" y="2039938"/>
            <a:ext cx="642937" cy="642937"/>
            <a:chOff x="0" y="0"/>
            <a:chExt cx="668" cy="668"/>
          </a:xfrm>
        </p:grpSpPr>
        <p:sp>
          <p:nvSpPr>
            <p:cNvPr id="14365" name="Oval 34"/>
            <p:cNvSpPr>
              <a:spLocks noChangeArrowheads="1"/>
            </p:cNvSpPr>
            <p:nvPr/>
          </p:nvSpPr>
          <p:spPr bwMode="auto">
            <a:xfrm>
              <a:off x="0" y="0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66" name="Oval 35"/>
            <p:cNvSpPr>
              <a:spLocks noChangeArrowheads="1"/>
            </p:cNvSpPr>
            <p:nvPr/>
          </p:nvSpPr>
          <p:spPr bwMode="auto">
            <a:xfrm>
              <a:off x="7" y="5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67" name="Oval 36"/>
            <p:cNvSpPr>
              <a:spLocks noChangeArrowheads="1"/>
            </p:cNvSpPr>
            <p:nvPr/>
          </p:nvSpPr>
          <p:spPr bwMode="auto">
            <a:xfrm>
              <a:off x="15" y="9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68" name="Oval 37"/>
            <p:cNvSpPr>
              <a:spLocks noChangeArrowheads="1"/>
            </p:cNvSpPr>
            <p:nvPr/>
          </p:nvSpPr>
          <p:spPr bwMode="auto">
            <a:xfrm>
              <a:off x="22" y="15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  <p:sp>
          <p:nvSpPr>
            <p:cNvPr id="14369" name="Oval 38"/>
            <p:cNvSpPr>
              <a:spLocks noChangeArrowheads="1"/>
            </p:cNvSpPr>
            <p:nvPr/>
          </p:nvSpPr>
          <p:spPr bwMode="auto">
            <a:xfrm>
              <a:off x="57" y="31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</p:grpSp>
      <p:sp>
        <p:nvSpPr>
          <p:cNvPr id="14351" name="Text Box 40"/>
          <p:cNvSpPr txBox="1">
            <a:spLocks noChangeArrowheads="1"/>
          </p:cNvSpPr>
          <p:nvPr/>
        </p:nvSpPr>
        <p:spPr bwMode="auto">
          <a:xfrm>
            <a:off x="6045200" y="2801938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Verdana" panose="020B0604030504040204" pitchFamily="34" charset="0"/>
              </a:rPr>
              <a:t>Ctrl+Alt+</a:t>
            </a:r>
            <a:r>
              <a:rPr lang="zh-CN" altLang="en-US" sz="1400">
                <a:latin typeface="Verdana" panose="020B0604030504040204" pitchFamily="34" charset="0"/>
              </a:rPr>
              <a:t>鼠标右键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latin typeface="Verdana" panose="020B060403050404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Verdana" panose="020B0604030504040204" pitchFamily="34" charset="0"/>
              </a:rPr>
              <a:t>缩放模型</a:t>
            </a:r>
            <a:endParaRPr lang="en-US" altLang="zh-CN" sz="1400">
              <a:latin typeface="Verdana" panose="020B0604030504040204" pitchFamily="34" charset="0"/>
            </a:endParaRPr>
          </a:p>
        </p:txBody>
      </p:sp>
      <p:sp>
        <p:nvSpPr>
          <p:cNvPr id="14352" name="AutoShape 41"/>
          <p:cNvSpPr>
            <a:spLocks noChangeArrowheads="1"/>
          </p:cNvSpPr>
          <p:nvPr/>
        </p:nvSpPr>
        <p:spPr bwMode="auto">
          <a:xfrm>
            <a:off x="36068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3" name="AutoShape 42"/>
          <p:cNvSpPr>
            <a:spLocks noChangeArrowheads="1"/>
          </p:cNvSpPr>
          <p:nvPr/>
        </p:nvSpPr>
        <p:spPr bwMode="auto">
          <a:xfrm>
            <a:off x="3640138" y="235585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4" name="AutoShape 43"/>
          <p:cNvSpPr>
            <a:spLocks noChangeArrowheads="1"/>
          </p:cNvSpPr>
          <p:nvPr/>
        </p:nvSpPr>
        <p:spPr bwMode="auto">
          <a:xfrm>
            <a:off x="36576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5" name="AutoShape 44"/>
          <p:cNvSpPr>
            <a:spLocks noChangeArrowheads="1"/>
          </p:cNvSpPr>
          <p:nvPr/>
        </p:nvSpPr>
        <p:spPr bwMode="auto">
          <a:xfrm>
            <a:off x="3657600" y="2378075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6" name="Oval 45"/>
          <p:cNvSpPr>
            <a:spLocks noChangeArrowheads="1"/>
          </p:cNvSpPr>
          <p:nvPr/>
        </p:nvSpPr>
        <p:spPr bwMode="auto">
          <a:xfrm>
            <a:off x="4351338" y="2039938"/>
            <a:ext cx="642937" cy="642937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7" name="Oval 46"/>
          <p:cNvSpPr>
            <a:spLocks noChangeArrowheads="1"/>
          </p:cNvSpPr>
          <p:nvPr/>
        </p:nvSpPr>
        <p:spPr bwMode="auto">
          <a:xfrm>
            <a:off x="4357688" y="2044700"/>
            <a:ext cx="622300" cy="6223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8" name="Oval 47"/>
          <p:cNvSpPr>
            <a:spLocks noChangeArrowheads="1"/>
          </p:cNvSpPr>
          <p:nvPr/>
        </p:nvSpPr>
        <p:spPr bwMode="auto">
          <a:xfrm>
            <a:off x="4365625" y="2047875"/>
            <a:ext cx="608013" cy="60801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59" name="Oval 48"/>
          <p:cNvSpPr>
            <a:spLocks noChangeArrowheads="1"/>
          </p:cNvSpPr>
          <p:nvPr/>
        </p:nvSpPr>
        <p:spPr bwMode="auto">
          <a:xfrm>
            <a:off x="4371975" y="2054225"/>
            <a:ext cx="577850" cy="56673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60" name="Oval 49"/>
          <p:cNvSpPr>
            <a:spLocks noChangeArrowheads="1"/>
          </p:cNvSpPr>
          <p:nvPr/>
        </p:nvSpPr>
        <p:spPr bwMode="auto">
          <a:xfrm>
            <a:off x="4406900" y="2070100"/>
            <a:ext cx="512763" cy="4603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4361" name="Text Box 51"/>
          <p:cNvSpPr txBox="1">
            <a:spLocks noChangeArrowheads="1"/>
          </p:cNvSpPr>
          <p:nvPr/>
        </p:nvSpPr>
        <p:spPr bwMode="auto">
          <a:xfrm>
            <a:off x="3683000" y="2801938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Verdana" panose="020B0604030504040204" pitchFamily="34" charset="0"/>
              </a:rPr>
              <a:t>Ctrl+Alt+</a:t>
            </a:r>
            <a:r>
              <a:rPr lang="zh-CN" altLang="en-US" sz="1400">
                <a:latin typeface="Verdana" panose="020B0604030504040204" pitchFamily="34" charset="0"/>
              </a:rPr>
              <a:t>鼠标中键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latin typeface="Verdana" panose="020B060403050404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latin typeface="Verdana" panose="020B0604030504040204" pitchFamily="34" charset="0"/>
              </a:rPr>
              <a:t>平移模型</a:t>
            </a:r>
            <a:endParaRPr lang="en-US" altLang="zh-CN" sz="1400">
              <a:latin typeface="Verdana" panose="020B0604030504040204" pitchFamily="34" charset="0"/>
            </a:endParaRPr>
          </a:p>
        </p:txBody>
      </p:sp>
      <p:pic>
        <p:nvPicPr>
          <p:cNvPr id="1436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154238"/>
            <a:ext cx="4000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57413"/>
            <a:ext cx="4286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157413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Partition Cell</a:t>
            </a:r>
          </a:p>
        </p:txBody>
      </p:sp>
      <p:sp>
        <p:nvSpPr>
          <p:cNvPr id="32772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Define Cutting Plane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732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Oval 4"/>
          <p:cNvSpPr>
            <a:spLocks noChangeArrowheads="1"/>
          </p:cNvSpPr>
          <p:nvPr/>
        </p:nvSpPr>
        <p:spPr bwMode="auto">
          <a:xfrm>
            <a:off x="1116013" y="3933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定义切割平面的方法：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一点一法线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三点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一点一边（点要在边上，该边垂直于定义的切割平面）</a:t>
            </a: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4750"/>
            <a:ext cx="536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Oval 11"/>
          <p:cNvSpPr>
            <a:spLocks noChangeArrowheads="1"/>
          </p:cNvSpPr>
          <p:nvPr/>
        </p:nvSpPr>
        <p:spPr bwMode="auto">
          <a:xfrm>
            <a:off x="2843213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2484438" y="5445125"/>
            <a:ext cx="64087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里只有一个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Cell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，直接选好切割平面即可完成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操作；当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里的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Cell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超过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个时，还要选择被切割体。</a:t>
            </a:r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2555875" y="5156200"/>
            <a:ext cx="3600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可以被切割成若干个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Cell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Partition Cell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Use Datum Plane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732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Oval 5"/>
          <p:cNvSpPr>
            <a:spLocks noChangeArrowheads="1"/>
          </p:cNvSpPr>
          <p:nvPr/>
        </p:nvSpPr>
        <p:spPr bwMode="auto">
          <a:xfrm>
            <a:off x="1116013" y="3933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选择作为切割平面的基准面</a:t>
            </a:r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3132138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49550"/>
            <a:ext cx="1914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3152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Partition Cell</a:t>
            </a:r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Extend Face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732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Oval 5"/>
          <p:cNvSpPr>
            <a:spLocks noChangeArrowheads="1"/>
          </p:cNvSpPr>
          <p:nvPr/>
        </p:nvSpPr>
        <p:spPr bwMode="auto">
          <a:xfrm>
            <a:off x="1116013" y="3933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选择作为切割平面的实际面</a:t>
            </a:r>
          </a:p>
        </p:txBody>
      </p:sp>
      <p:sp>
        <p:nvSpPr>
          <p:cNvPr id="34825" name="Oval 7"/>
          <p:cNvSpPr>
            <a:spLocks noChangeArrowheads="1"/>
          </p:cNvSpPr>
          <p:nvPr/>
        </p:nvSpPr>
        <p:spPr bwMode="auto">
          <a:xfrm>
            <a:off x="3348038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48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800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068638"/>
            <a:ext cx="3152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Partition Cell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Extrude/Sweep Edges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732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1116013" y="3933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通过拉伸或扫略形成切割面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、选择被拉伸或扫略的边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、指定方向进行拉伸或指定沿某边进行扫略</a:t>
            </a:r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3635375" y="1774825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46413"/>
            <a:ext cx="5162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716338"/>
            <a:ext cx="4781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Partition Cell</a:t>
            </a:r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Used N-sided Patch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732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Oval 5"/>
          <p:cNvSpPr>
            <a:spLocks noChangeArrowheads="1"/>
          </p:cNvSpPr>
          <p:nvPr/>
        </p:nvSpPr>
        <p:spPr bwMode="auto">
          <a:xfrm>
            <a:off x="1116013" y="3933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通过选定边界形成切割面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、确定选择边还是顶点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、选择边界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、点击鼠标中键或点击         完成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。</a:t>
            </a:r>
          </a:p>
        </p:txBody>
      </p:sp>
      <p:sp>
        <p:nvSpPr>
          <p:cNvPr id="36873" name="Oval 7"/>
          <p:cNvSpPr>
            <a:spLocks noChangeArrowheads="1"/>
          </p:cNvSpPr>
          <p:nvPr/>
        </p:nvSpPr>
        <p:spPr bwMode="auto">
          <a:xfrm>
            <a:off x="3924300" y="1774825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687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5553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278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437063"/>
            <a:ext cx="3152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102100"/>
            <a:ext cx="1019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Partition Cell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Sketch Planar Partition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732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1116013" y="3933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对体的表面进行草绘切割</a:t>
            </a:r>
          </a:p>
        </p:txBody>
      </p:sp>
      <p:sp>
        <p:nvSpPr>
          <p:cNvPr id="37897" name="Oval 7"/>
          <p:cNvSpPr>
            <a:spLocks noChangeArrowheads="1"/>
          </p:cNvSpPr>
          <p:nvPr/>
        </p:nvSpPr>
        <p:spPr bwMode="auto">
          <a:xfrm>
            <a:off x="4211638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Virtual Topology</a:t>
            </a:r>
          </a:p>
        </p:txBody>
      </p:sp>
      <p:sp>
        <p:nvSpPr>
          <p:cNvPr id="389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拓扑结构修改</a:t>
            </a:r>
          </a:p>
        </p:txBody>
      </p:sp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Oval 5"/>
          <p:cNvSpPr>
            <a:spLocks noChangeArrowheads="1"/>
          </p:cNvSpPr>
          <p:nvPr/>
        </p:nvSpPr>
        <p:spPr bwMode="auto">
          <a:xfrm>
            <a:off x="1116013" y="4868863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2484438" y="2349500"/>
            <a:ext cx="64087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Combine Faces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合并面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按住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Shift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，依次拾取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个以上的面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Combine Edges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合并边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按住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Shift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，依次拾取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个以上的边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Ignore Entities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忽略特征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74975"/>
            <a:ext cx="3686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29050"/>
            <a:ext cx="3676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3848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-2605" r="50870" b="9375"/>
          <a:stretch>
            <a:fillRect/>
          </a:stretch>
        </p:blipFill>
        <p:spPr bwMode="auto">
          <a:xfrm>
            <a:off x="5021263" y="2352675"/>
            <a:ext cx="2714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r="27681"/>
          <a:stretch>
            <a:fillRect/>
          </a:stretch>
        </p:blipFill>
        <p:spPr bwMode="auto">
          <a:xfrm>
            <a:off x="5076825" y="3213100"/>
            <a:ext cx="21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9"/>
          <a:stretch>
            <a:fillRect/>
          </a:stretch>
        </p:blipFill>
        <p:spPr bwMode="auto">
          <a:xfrm>
            <a:off x="5492750" y="406082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Mesh Controls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体网格控制</a:t>
            </a:r>
          </a:p>
        </p:txBody>
      </p:sp>
      <p:pic>
        <p:nvPicPr>
          <p:cNvPr id="3994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052513"/>
            <a:ext cx="3867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55800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Oval 6"/>
          <p:cNvSpPr>
            <a:spLocks noChangeArrowheads="1"/>
          </p:cNvSpPr>
          <p:nvPr/>
        </p:nvSpPr>
        <p:spPr bwMode="auto">
          <a:xfrm>
            <a:off x="1331913" y="1916113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399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3743325"/>
            <a:ext cx="3886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5"/>
          <p:cNvSpPr>
            <a:spLocks noChangeArrowheads="1"/>
          </p:cNvSpPr>
          <p:nvPr/>
        </p:nvSpPr>
        <p:spPr bwMode="auto">
          <a:xfrm>
            <a:off x="6659563" y="1700213"/>
            <a:ext cx="23050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三维模型单元形状：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Hex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仅包含六面体单元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Hex-dominated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六面体单元为主，楔形单元为辅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Tet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仅包含四面体单元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Wedge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仅包含楔形单元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Seed Part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全局网格尺寸指定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55800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70113"/>
            <a:ext cx="3895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Oval 19"/>
          <p:cNvSpPr>
            <a:spLocks noChangeArrowheads="1"/>
          </p:cNvSpPr>
          <p:nvPr/>
        </p:nvSpPr>
        <p:spPr bwMode="auto">
          <a:xfrm>
            <a:off x="1116013" y="1916113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409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73238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Oval 22"/>
          <p:cNvSpPr>
            <a:spLocks noChangeArrowheads="1"/>
          </p:cNvSpPr>
          <p:nvPr/>
        </p:nvSpPr>
        <p:spPr bwMode="auto">
          <a:xfrm>
            <a:off x="2843213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0970" name="Oval 23"/>
          <p:cNvSpPr>
            <a:spLocks noChangeArrowheads="1"/>
          </p:cNvSpPr>
          <p:nvPr/>
        </p:nvSpPr>
        <p:spPr bwMode="auto">
          <a:xfrm>
            <a:off x="2700338" y="2565400"/>
            <a:ext cx="180022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Seed Edge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指定边上网格数量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1116013" y="184467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73238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132138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2484438" y="2349500"/>
            <a:ext cx="41036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、选取要单独设置网格密度的边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、指定边上网格数量</a:t>
            </a:r>
          </a:p>
        </p:txBody>
      </p:sp>
      <p:pic>
        <p:nvPicPr>
          <p:cNvPr id="4199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730500"/>
            <a:ext cx="3705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5825"/>
            <a:ext cx="3733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146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单位一致性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4294967295"/>
          </p:nvPr>
        </p:nvGraphicFramePr>
        <p:xfrm>
          <a:off x="0" y="1673225"/>
          <a:ext cx="5988050" cy="4159250"/>
        </p:xfrm>
        <a:graphic>
          <a:graphicData uri="http://schemas.openxmlformats.org/drawingml/2006/table">
            <a:tbl>
              <a:tblPr/>
              <a:tblGrid>
                <a:gridCol w="871306"/>
                <a:gridCol w="1544229"/>
                <a:gridCol w="285674"/>
                <a:gridCol w="1561686"/>
                <a:gridCol w="320590"/>
                <a:gridCol w="1404565"/>
              </a:tblGrid>
              <a:tr h="344619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16" marR="91416" marT="45737" marB="45737" anchor="ctr" horzOverflow="overflow">
                    <a:lnL>
                      <a:noFill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SI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C828">
                        <a:alpha val="79999"/>
                      </a:srgbClr>
                    </a:solidFill>
                  </a:tcPr>
                </a:tc>
                <a:tc rowSpan="9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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SI(mm)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29">
                        <a:alpha val="79999"/>
                      </a:srgbClr>
                    </a:solidFill>
                  </a:tcPr>
                </a:tc>
                <a:tc rowSpan="9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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 Unit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7F6">
                        <a:alpha val="79999"/>
                      </a:srgbClr>
                    </a:solidFill>
                  </a:tcPr>
                </a:tc>
              </a:tr>
              <a:tr h="535192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Length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mm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59999"/>
                      </a:srgbClr>
                    </a:solidFill>
                  </a:tcPr>
                </a:tc>
              </a:tr>
              <a:tr h="535192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Force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1bf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79999"/>
                      </a:srgbClr>
                    </a:solidFill>
                  </a:tcPr>
                </a:tc>
              </a:tr>
              <a:tr h="535192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Mass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kg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 (10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kg)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1bf s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/in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59999"/>
                      </a:srgbClr>
                    </a:solidFill>
                  </a:tcPr>
                </a:tc>
              </a:tr>
              <a:tr h="53678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79999"/>
                      </a:srgbClr>
                    </a:solidFill>
                  </a:tcPr>
                </a:tc>
              </a:tr>
              <a:tr h="40655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Stress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Pa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MPa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psi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59999"/>
                      </a:srgbClr>
                    </a:solidFill>
                  </a:tcPr>
                </a:tc>
              </a:tr>
              <a:tr h="470079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Energy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J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mJ (10</a:t>
                      </a:r>
                      <a:r>
                        <a:rPr kumimoji="0" lang="zh-CN" alt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-3</a:t>
                      </a: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J)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 1bf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79999"/>
                      </a:srgbClr>
                    </a:solidFill>
                  </a:tcPr>
                </a:tc>
              </a:tr>
              <a:tr h="390674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Density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Kg/m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endParaRPr kumimoji="0" lang="en-US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t/mm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endParaRPr kumimoji="0" lang="en-US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1bf s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/in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endParaRPr kumimoji="0" lang="en-US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59999"/>
                      </a:srgbClr>
                    </a:solidFill>
                  </a:tcPr>
                </a:tc>
              </a:tr>
              <a:tr h="404967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Ace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m/s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6FF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mm/s</a:t>
                      </a:r>
                      <a:r>
                        <a:rPr kumimoji="0" lang="en-US" altLang="zh-CN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B2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40000"/>
                        </a:spcBef>
                        <a:defRPr sz="1600">
                          <a:solidFill>
                            <a:srgbClr val="2F4A87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40000"/>
                        </a:spcBef>
                        <a:defRPr sz="1600">
                          <a:solidFill>
                            <a:srgbClr val="80808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16" marR="91416" marT="45737" marB="45737" anchor="ctr" horzOverflow="overflow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69E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440" name="Rectangle 391"/>
          <p:cNvSpPr>
            <a:spLocks noChangeArrowheads="1"/>
          </p:cNvSpPr>
          <p:nvPr/>
        </p:nvSpPr>
        <p:spPr bwMode="auto">
          <a:xfrm>
            <a:off x="755650" y="1052513"/>
            <a:ext cx="79930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 b="1">
                <a:latin typeface="仿宋_GB2312" pitchFamily="1" charset="-122"/>
                <a:ea typeface="仿宋_GB2312" pitchFamily="1" charset="-122"/>
              </a:rPr>
              <a:t>      CAE</a:t>
            </a:r>
            <a:r>
              <a:rPr lang="zh-CN" altLang="en-US" sz="2000" b="1">
                <a:latin typeface="仿宋_GB2312" pitchFamily="1" charset="-122"/>
                <a:ea typeface="仿宋_GB2312" pitchFamily="1" charset="-122"/>
              </a:rPr>
              <a:t>软件其实是数值计算软件，没有单位的概念。</a:t>
            </a:r>
          </a:p>
        </p:txBody>
      </p:sp>
      <p:sp>
        <p:nvSpPr>
          <p:cNvPr id="15441" name="Oval 392"/>
          <p:cNvSpPr>
            <a:spLocks noChangeArrowheads="1"/>
          </p:cNvSpPr>
          <p:nvPr/>
        </p:nvSpPr>
        <p:spPr bwMode="auto">
          <a:xfrm>
            <a:off x="4284663" y="1412875"/>
            <a:ext cx="1582737" cy="4895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Seed Edge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指定边上网格尺寸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Oval 5"/>
          <p:cNvSpPr>
            <a:spLocks noChangeArrowheads="1"/>
          </p:cNvSpPr>
          <p:nvPr/>
        </p:nvSpPr>
        <p:spPr bwMode="auto">
          <a:xfrm>
            <a:off x="1116013" y="184467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73238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3348038" y="17748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2484438" y="2349500"/>
            <a:ext cx="41036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、选取要单独设置网格密度的边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、指定边上网格尺寸</a:t>
            </a:r>
          </a:p>
        </p:txBody>
      </p:sp>
      <p:pic>
        <p:nvPicPr>
          <p:cNvPr id="430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59075"/>
            <a:ext cx="3676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9000"/>
            <a:ext cx="42005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Seed Mesh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1116013" y="184467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73238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2484438" y="2349500"/>
            <a:ext cx="56880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Seed Edge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Biased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设置边上网格密度渐变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Delete Part Seeds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去除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密度设置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Delete Edge Seeds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去除边密度设置</a:t>
            </a:r>
          </a:p>
        </p:txBody>
      </p:sp>
      <p:sp>
        <p:nvSpPr>
          <p:cNvPr id="44040" name="Oval 12"/>
          <p:cNvSpPr>
            <a:spLocks noChangeArrowheads="1"/>
          </p:cNvSpPr>
          <p:nvPr/>
        </p:nvSpPr>
        <p:spPr bwMode="auto">
          <a:xfrm>
            <a:off x="3635375" y="1773238"/>
            <a:ext cx="10080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网格划分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</a:t>
            </a:r>
          </a:p>
        </p:txBody>
      </p:sp>
      <p:pic>
        <p:nvPicPr>
          <p:cNvPr id="450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Oval 5"/>
          <p:cNvSpPr>
            <a:spLocks noChangeArrowheads="1"/>
          </p:cNvSpPr>
          <p:nvPr/>
        </p:nvSpPr>
        <p:spPr bwMode="auto">
          <a:xfrm>
            <a:off x="1116013" y="2133600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484438" y="2349500"/>
            <a:ext cx="41036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 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，即整体划分网格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 Region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，即局部划分网格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Delete Part 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，即删除整体网格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Delete Region 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，即删除局部网格</a:t>
            </a:r>
          </a:p>
        </p:txBody>
      </p:sp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9"/>
          <a:stretch>
            <a:fillRect/>
          </a:stretch>
        </p:blipFill>
        <p:spPr bwMode="auto">
          <a:xfrm>
            <a:off x="6540500" y="3357563"/>
            <a:ext cx="26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3" r="19621" b="5730"/>
          <a:stretch>
            <a:fillRect/>
          </a:stretch>
        </p:blipFill>
        <p:spPr bwMode="auto">
          <a:xfrm>
            <a:off x="6227763" y="307022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9" r="41017" b="5730"/>
          <a:stretch>
            <a:fillRect/>
          </a:stretch>
        </p:blipFill>
        <p:spPr bwMode="auto">
          <a:xfrm>
            <a:off x="5724525" y="270827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59929" b="1042"/>
          <a:stretch>
            <a:fillRect/>
          </a:stretch>
        </p:blipFill>
        <p:spPr bwMode="auto">
          <a:xfrm>
            <a:off x="5508625" y="2349500"/>
            <a:ext cx="2492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网格质量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2575"/>
            <a:ext cx="2662238" cy="40640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选择已划好网格的Part</a:t>
            </a:r>
          </a:p>
        </p:txBody>
      </p:sp>
      <p:pic>
        <p:nvPicPr>
          <p:cNvPr id="4608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661025"/>
            <a:ext cx="70850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492375"/>
            <a:ext cx="3238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920875"/>
            <a:ext cx="571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1331913" y="2420938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6086475" y="5373688"/>
            <a:ext cx="280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errors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数保证为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0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warnings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数量越少越好。</a:t>
            </a:r>
          </a:p>
        </p:txBody>
      </p:sp>
      <p:pic>
        <p:nvPicPr>
          <p:cNvPr id="460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162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Oval 16"/>
          <p:cNvSpPr>
            <a:spLocks noChangeArrowheads="1"/>
          </p:cNvSpPr>
          <p:nvPr/>
        </p:nvSpPr>
        <p:spPr bwMode="auto">
          <a:xfrm>
            <a:off x="2124075" y="4941888"/>
            <a:ext cx="719138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6092" name="Rectangle 17"/>
          <p:cNvSpPr>
            <a:spLocks noChangeArrowheads="1"/>
          </p:cNvSpPr>
          <p:nvPr/>
        </p:nvSpPr>
        <p:spPr bwMode="auto">
          <a:xfrm>
            <a:off x="827088" y="191611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sp>
        <p:nvSpPr>
          <p:cNvPr id="46093" name="Rectangle 18"/>
          <p:cNvSpPr>
            <a:spLocks noChangeArrowheads="1"/>
          </p:cNvSpPr>
          <p:nvPr/>
        </p:nvSpPr>
        <p:spPr bwMode="auto">
          <a:xfrm>
            <a:off x="2268538" y="141287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auto">
          <a:xfrm>
            <a:off x="2555875" y="4579938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  <p:sp>
        <p:nvSpPr>
          <p:cNvPr id="46095" name="Oval 22"/>
          <p:cNvSpPr>
            <a:spLocks noChangeArrowheads="1"/>
          </p:cNvSpPr>
          <p:nvPr/>
        </p:nvSpPr>
        <p:spPr bwMode="auto">
          <a:xfrm>
            <a:off x="4932363" y="6022975"/>
            <a:ext cx="18716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6096" name="Oval 23"/>
          <p:cNvSpPr>
            <a:spLocks noChangeArrowheads="1"/>
          </p:cNvSpPr>
          <p:nvPr/>
        </p:nvSpPr>
        <p:spPr bwMode="auto">
          <a:xfrm>
            <a:off x="7092950" y="6021388"/>
            <a:ext cx="18716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3、特性设置 Property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特性设置</a:t>
            </a:r>
          </a:p>
        </p:txBody>
      </p:sp>
      <p:pic>
        <p:nvPicPr>
          <p:cNvPr id="4813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5524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AutoShape 5"/>
          <p:cNvSpPr>
            <a:spLocks/>
          </p:cNvSpPr>
          <p:nvPr/>
        </p:nvSpPr>
        <p:spPr bwMode="auto">
          <a:xfrm>
            <a:off x="1979613" y="1833563"/>
            <a:ext cx="144462" cy="1882775"/>
          </a:xfrm>
          <a:prstGeom prst="rightBrace">
            <a:avLst>
              <a:gd name="adj1" fmla="val 1086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34" name="AutoShape 7"/>
          <p:cNvSpPr>
            <a:spLocks/>
          </p:cNvSpPr>
          <p:nvPr/>
        </p:nvSpPr>
        <p:spPr bwMode="auto">
          <a:xfrm>
            <a:off x="1979613" y="528796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35" name="AutoShape 8"/>
          <p:cNvSpPr>
            <a:spLocks/>
          </p:cNvSpPr>
          <p:nvPr/>
        </p:nvSpPr>
        <p:spPr bwMode="auto">
          <a:xfrm>
            <a:off x="1979613" y="469741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36" name="AutoShape 9"/>
          <p:cNvSpPr>
            <a:spLocks/>
          </p:cNvSpPr>
          <p:nvPr/>
        </p:nvSpPr>
        <p:spPr bwMode="auto">
          <a:xfrm>
            <a:off x="1979613" y="4064000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>
            <a:off x="2124075" y="40640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2124075" y="2565400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Property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2124075" y="47117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已讲，见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部分</a:t>
            </a: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2124075" y="52879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sp>
        <p:nvSpPr>
          <p:cNvPr id="48141" name="Oval 16"/>
          <p:cNvSpPr>
            <a:spLocks noChangeArrowheads="1"/>
          </p:cNvSpPr>
          <p:nvPr/>
        </p:nvSpPr>
        <p:spPr bwMode="auto">
          <a:xfrm>
            <a:off x="1042988" y="1555750"/>
            <a:ext cx="792162" cy="936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42" name="Rectangle 29"/>
          <p:cNvSpPr>
            <a:spLocks noChangeArrowheads="1"/>
          </p:cNvSpPr>
          <p:nvPr/>
        </p:nvSpPr>
        <p:spPr bwMode="auto">
          <a:xfrm>
            <a:off x="6011863" y="1916113"/>
            <a:ext cx="29511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定义材料属性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创建截面属性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分配截面属性</a:t>
            </a:r>
          </a:p>
        </p:txBody>
      </p:sp>
      <p:sp>
        <p:nvSpPr>
          <p:cNvPr id="48143" name="AutoShape 36"/>
          <p:cNvSpPr>
            <a:spLocks noChangeArrowheads="1"/>
          </p:cNvSpPr>
          <p:nvPr/>
        </p:nvSpPr>
        <p:spPr bwMode="auto">
          <a:xfrm>
            <a:off x="7434263" y="3278188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44" name="AutoShape 37"/>
          <p:cNvSpPr>
            <a:spLocks noChangeArrowheads="1"/>
          </p:cNvSpPr>
          <p:nvPr/>
        </p:nvSpPr>
        <p:spPr bwMode="auto">
          <a:xfrm>
            <a:off x="7434263" y="4286250"/>
            <a:ext cx="90487" cy="295275"/>
          </a:xfrm>
          <a:prstGeom prst="downArrow">
            <a:avLst>
              <a:gd name="adj1" fmla="val 50000"/>
              <a:gd name="adj2" fmla="val 81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8145" name="Line 39"/>
          <p:cNvSpPr>
            <a:spLocks noChangeShapeType="1"/>
          </p:cNvSpPr>
          <p:nvPr/>
        </p:nvSpPr>
        <p:spPr bwMode="auto">
          <a:xfrm>
            <a:off x="6011863" y="1628775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4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2708275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644900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247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定义材料属性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58963"/>
            <a:ext cx="5524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val 12"/>
          <p:cNvSpPr>
            <a:spLocks noChangeArrowheads="1"/>
          </p:cNvSpPr>
          <p:nvPr/>
        </p:nvSpPr>
        <p:spPr bwMode="auto">
          <a:xfrm>
            <a:off x="1116013" y="1846263"/>
            <a:ext cx="360362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491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2343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979488"/>
            <a:ext cx="23399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7775"/>
            <a:ext cx="23399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790950"/>
            <a:ext cx="233203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4859338" y="2565400"/>
            <a:ext cx="12969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密度</a:t>
            </a:r>
          </a:p>
        </p:txBody>
      </p:sp>
      <p:sp>
        <p:nvSpPr>
          <p:cNvPr id="49163" name="Rectangle 25"/>
          <p:cNvSpPr>
            <a:spLocks noChangeArrowheads="1"/>
          </p:cNvSpPr>
          <p:nvPr/>
        </p:nvSpPr>
        <p:spPr bwMode="auto">
          <a:xfrm>
            <a:off x="4138613" y="5805488"/>
            <a:ext cx="12969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杨氏模量</a:t>
            </a:r>
          </a:p>
        </p:txBody>
      </p:sp>
      <p:sp>
        <p:nvSpPr>
          <p:cNvPr id="49164" name="Rectangle 26"/>
          <p:cNvSpPr>
            <a:spLocks noChangeArrowheads="1"/>
          </p:cNvSpPr>
          <p:nvPr/>
        </p:nvSpPr>
        <p:spPr bwMode="auto">
          <a:xfrm>
            <a:off x="5364163" y="5805488"/>
            <a:ext cx="12969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泊松比</a:t>
            </a:r>
          </a:p>
        </p:txBody>
      </p:sp>
      <p:sp>
        <p:nvSpPr>
          <p:cNvPr id="49165" name="Oval 27"/>
          <p:cNvSpPr>
            <a:spLocks noChangeArrowheads="1"/>
          </p:cNvSpPr>
          <p:nvPr/>
        </p:nvSpPr>
        <p:spPr bwMode="auto">
          <a:xfrm>
            <a:off x="4932363" y="5661025"/>
            <a:ext cx="503237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9166" name="Oval 28"/>
          <p:cNvSpPr>
            <a:spLocks noChangeArrowheads="1"/>
          </p:cNvSpPr>
          <p:nvPr/>
        </p:nvSpPr>
        <p:spPr bwMode="auto">
          <a:xfrm>
            <a:off x="5508625" y="5662613"/>
            <a:ext cx="503238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9167" name="Oval 29"/>
          <p:cNvSpPr>
            <a:spLocks noChangeArrowheads="1"/>
          </p:cNvSpPr>
          <p:nvPr/>
        </p:nvSpPr>
        <p:spPr bwMode="auto">
          <a:xfrm>
            <a:off x="5003800" y="2470150"/>
            <a:ext cx="503238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49168" name="Rectangle 30"/>
          <p:cNvSpPr>
            <a:spLocks noChangeArrowheads="1"/>
          </p:cNvSpPr>
          <p:nvPr/>
        </p:nvSpPr>
        <p:spPr bwMode="auto">
          <a:xfrm>
            <a:off x="2555875" y="2060575"/>
            <a:ext cx="503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49169" name="Rectangle 31"/>
          <p:cNvSpPr>
            <a:spLocks noChangeArrowheads="1"/>
          </p:cNvSpPr>
          <p:nvPr/>
        </p:nvSpPr>
        <p:spPr bwMode="auto">
          <a:xfrm>
            <a:off x="755650" y="1628775"/>
            <a:ext cx="503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sp>
        <p:nvSpPr>
          <p:cNvPr id="49170" name="Rectangle 32"/>
          <p:cNvSpPr>
            <a:spLocks noChangeArrowheads="1"/>
          </p:cNvSpPr>
          <p:nvPr/>
        </p:nvSpPr>
        <p:spPr bwMode="auto">
          <a:xfrm>
            <a:off x="5219700" y="5661025"/>
            <a:ext cx="503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5</a:t>
            </a:r>
          </a:p>
        </p:txBody>
      </p:sp>
      <p:sp>
        <p:nvSpPr>
          <p:cNvPr id="49171" name="Rectangle 33"/>
          <p:cNvSpPr>
            <a:spLocks noChangeArrowheads="1"/>
          </p:cNvSpPr>
          <p:nvPr/>
        </p:nvSpPr>
        <p:spPr bwMode="auto">
          <a:xfrm>
            <a:off x="4932363" y="2492375"/>
            <a:ext cx="503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  <p:sp>
        <p:nvSpPr>
          <p:cNvPr id="49172" name="Rectangle 34"/>
          <p:cNvSpPr>
            <a:spLocks noChangeArrowheads="1"/>
          </p:cNvSpPr>
          <p:nvPr/>
        </p:nvSpPr>
        <p:spPr bwMode="auto">
          <a:xfrm>
            <a:off x="3851275" y="4940300"/>
            <a:ext cx="503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材料管理器</a:t>
            </a:r>
          </a:p>
        </p:txBody>
      </p:sp>
      <p:sp>
        <p:nvSpPr>
          <p:cNvPr id="5018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  <a:noFill/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Material管理器的功能完全可以在窗口左侧模型树的右键快捷菜单实现。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58963"/>
            <a:ext cx="5524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1403350" y="1844675"/>
            <a:ext cx="360363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501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844675"/>
            <a:ext cx="3076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创建截面属性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58963"/>
            <a:ext cx="5524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Oval 4"/>
          <p:cNvSpPr>
            <a:spLocks noChangeArrowheads="1"/>
          </p:cNvSpPr>
          <p:nvPr/>
        </p:nvSpPr>
        <p:spPr bwMode="auto">
          <a:xfrm>
            <a:off x="1116013" y="2205038"/>
            <a:ext cx="360362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4932363" y="1916113"/>
            <a:ext cx="4140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Name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：便于记忆及管理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Category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（种类）和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Type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（类型）配合起来指定截面的类型：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Solid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（实体），一般选择默认的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Homogeneous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（均匀的）。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Shell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（壳），包含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Homogeneous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（均匀的）、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Composite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（复合的）、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Membrane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（膜）和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Surface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（表面）等，一般默认。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Beam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（梁）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Other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（其他），即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Gasket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（垫圈）、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Acoustic infinite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（声媒耦合）等</a:t>
            </a:r>
          </a:p>
        </p:txBody>
      </p:sp>
      <p:pic>
        <p:nvPicPr>
          <p:cNvPr id="5120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2571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2552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创建截面属性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58963"/>
            <a:ext cx="5524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Oval 4"/>
          <p:cNvSpPr>
            <a:spLocks noChangeArrowheads="1"/>
          </p:cNvSpPr>
          <p:nvPr/>
        </p:nvSpPr>
        <p:spPr bwMode="auto">
          <a:xfrm>
            <a:off x="1116013" y="2205038"/>
            <a:ext cx="360362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860925" y="1484313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选择已建立的材料</a:t>
            </a:r>
          </a:p>
        </p:txBody>
      </p:sp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052513"/>
            <a:ext cx="2809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781300"/>
            <a:ext cx="5295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Line 10"/>
          <p:cNvSpPr>
            <a:spLocks noChangeShapeType="1"/>
          </p:cNvSpPr>
          <p:nvPr/>
        </p:nvSpPr>
        <p:spPr bwMode="auto">
          <a:xfrm flipH="1">
            <a:off x="3708400" y="1700213"/>
            <a:ext cx="1223963" cy="3603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223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336800"/>
            <a:ext cx="2676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Rectangle 13"/>
          <p:cNvSpPr>
            <a:spLocks noChangeArrowheads="1"/>
          </p:cNvSpPr>
          <p:nvPr/>
        </p:nvSpPr>
        <p:spPr bwMode="auto">
          <a:xfrm>
            <a:off x="4859338" y="1989138"/>
            <a:ext cx="3816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三维模型不需要设置该参数，采用默认值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即可。</a:t>
            </a:r>
          </a:p>
        </p:txBody>
      </p:sp>
      <p:sp>
        <p:nvSpPr>
          <p:cNvPr id="52236" name="Line 14"/>
          <p:cNvSpPr>
            <a:spLocks noChangeShapeType="1"/>
          </p:cNvSpPr>
          <p:nvPr/>
        </p:nvSpPr>
        <p:spPr bwMode="auto">
          <a:xfrm>
            <a:off x="2051050" y="2708275"/>
            <a:ext cx="655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7" name="Oval 15"/>
          <p:cNvSpPr>
            <a:spLocks noChangeArrowheads="1"/>
          </p:cNvSpPr>
          <p:nvPr/>
        </p:nvSpPr>
        <p:spPr bwMode="auto">
          <a:xfrm>
            <a:off x="3851275" y="4005263"/>
            <a:ext cx="50482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2238" name="Rectangle 16"/>
          <p:cNvSpPr>
            <a:spLocks noChangeArrowheads="1"/>
          </p:cNvSpPr>
          <p:nvPr/>
        </p:nvSpPr>
        <p:spPr bwMode="auto">
          <a:xfrm>
            <a:off x="4572000" y="5229225"/>
            <a:ext cx="20875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选择已建立的材料</a:t>
            </a:r>
          </a:p>
        </p:txBody>
      </p:sp>
      <p:sp>
        <p:nvSpPr>
          <p:cNvPr id="52239" name="Line 17"/>
          <p:cNvSpPr>
            <a:spLocks noChangeShapeType="1"/>
          </p:cNvSpPr>
          <p:nvPr/>
        </p:nvSpPr>
        <p:spPr bwMode="auto">
          <a:xfrm flipH="1" flipV="1">
            <a:off x="3924300" y="4797425"/>
            <a:ext cx="719138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0" name="Rectangle 18"/>
          <p:cNvSpPr>
            <a:spLocks noChangeArrowheads="1"/>
          </p:cNvSpPr>
          <p:nvPr/>
        </p:nvSpPr>
        <p:spPr bwMode="auto">
          <a:xfrm>
            <a:off x="4500563" y="3933825"/>
            <a:ext cx="1655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指定厚度</a:t>
            </a:r>
          </a:p>
        </p:txBody>
      </p:sp>
      <p:sp>
        <p:nvSpPr>
          <p:cNvPr id="52241" name="Rectangle 19"/>
          <p:cNvSpPr>
            <a:spLocks noChangeArrowheads="1"/>
          </p:cNvSpPr>
          <p:nvPr/>
        </p:nvSpPr>
        <p:spPr bwMode="auto">
          <a:xfrm>
            <a:off x="4429125" y="1412875"/>
            <a:ext cx="503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52242" name="Rectangle 20"/>
          <p:cNvSpPr>
            <a:spLocks noChangeArrowheads="1"/>
          </p:cNvSpPr>
          <p:nvPr/>
        </p:nvSpPr>
        <p:spPr bwMode="auto">
          <a:xfrm>
            <a:off x="755650" y="1989138"/>
            <a:ext cx="50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sp>
        <p:nvSpPr>
          <p:cNvPr id="52243" name="Rectangle 21"/>
          <p:cNvSpPr>
            <a:spLocks noChangeArrowheads="1"/>
          </p:cNvSpPr>
          <p:nvPr/>
        </p:nvSpPr>
        <p:spPr bwMode="auto">
          <a:xfrm>
            <a:off x="4211638" y="5157788"/>
            <a:ext cx="503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  <p:sp>
        <p:nvSpPr>
          <p:cNvPr id="52244" name="Rectangle 23"/>
          <p:cNvSpPr>
            <a:spLocks noChangeArrowheads="1"/>
          </p:cNvSpPr>
          <p:nvPr/>
        </p:nvSpPr>
        <p:spPr bwMode="auto">
          <a:xfrm>
            <a:off x="4211638" y="3860800"/>
            <a:ext cx="503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分析流程九步走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1747838" y="1052513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2F"/>
              </a:gs>
              <a:gs pos="50000">
                <a:schemeClr val="tx1"/>
              </a:gs>
              <a:gs pos="100000">
                <a:srgbClr val="00002F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ko-KR" altLang="en-US" sz="1600" b="1" smtClean="0">
                <a:solidFill>
                  <a:schemeClr val="bg1"/>
                </a:solidFill>
                <a:ea typeface="仿宋_GB2312" pitchFamily="1" charset="-122"/>
              </a:rPr>
              <a:t>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1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、几何建模     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Part</a:t>
            </a:r>
            <a:endParaRPr lang="zh-CN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1762125" y="1628775"/>
            <a:ext cx="27384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5252"/>
              </a:gs>
              <a:gs pos="50000">
                <a:schemeClr val="bg2"/>
              </a:gs>
              <a:gs pos="100000">
                <a:srgbClr val="525252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ko-KR" altLang="en-US" sz="1600" b="1" smtClean="0">
                <a:solidFill>
                  <a:schemeClr val="bg1"/>
                </a:solidFill>
                <a:ea typeface="仿宋_GB2312" pitchFamily="1" charset="-122"/>
              </a:rPr>
              <a:t>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2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划分网格      Mesh</a:t>
            </a:r>
            <a:endParaRPr lang="ko-KR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1747838" y="2205038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D365E"/>
              </a:gs>
              <a:gs pos="50000">
                <a:schemeClr val="tx2"/>
              </a:gs>
              <a:gs pos="100000">
                <a:srgbClr val="0D365E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ko-KR" altLang="en-US" sz="1600" b="1" smtClean="0">
                <a:solidFill>
                  <a:schemeClr val="bg1"/>
                </a:solidFill>
                <a:ea typeface="仿宋_GB2312" pitchFamily="1" charset="-122"/>
              </a:rPr>
              <a:t>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3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特性设置      Property</a:t>
            </a:r>
            <a:endParaRPr lang="zh-CN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1747838" y="2781300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5E74"/>
              </a:gs>
              <a:gs pos="50000">
                <a:schemeClr val="accent1"/>
              </a:gs>
              <a:gs pos="100000">
                <a:srgbClr val="4B5E74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ko-KR" altLang="en-US" sz="1600" b="1" smtClean="0">
                <a:solidFill>
                  <a:schemeClr val="bg1"/>
                </a:solidFill>
                <a:ea typeface="仿宋_GB2312" pitchFamily="1" charset="-122"/>
              </a:rPr>
              <a:t>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4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建立装配体  Assembly</a:t>
            </a:r>
            <a:endParaRPr lang="zh-CN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1763713" y="3355975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92C26"/>
              </a:gs>
              <a:gs pos="50000">
                <a:schemeClr val="accent2"/>
              </a:gs>
              <a:gs pos="100000">
                <a:srgbClr val="692C26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 5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、定义分析步 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Step</a:t>
            </a:r>
            <a:endParaRPr lang="zh-CN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>
            <a:off x="1778000" y="3932238"/>
            <a:ext cx="27384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D4B65"/>
              </a:gs>
              <a:gs pos="50000">
                <a:schemeClr val="hlink"/>
              </a:gs>
              <a:gs pos="100000">
                <a:srgbClr val="1D4B65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ko-KR" altLang="en-US" sz="1600" b="1" smtClean="0">
                <a:solidFill>
                  <a:schemeClr val="bg1"/>
                </a:solidFill>
                <a:ea typeface="仿宋_GB2312" pitchFamily="1" charset="-122"/>
              </a:rPr>
              <a:t>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6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相互作用     Interaction</a:t>
            </a:r>
            <a:endParaRPr lang="ko-KR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1763713" y="4508500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4464A"/>
              </a:gs>
              <a:gs pos="50000">
                <a:schemeClr val="folHlink"/>
              </a:gs>
              <a:gs pos="100000">
                <a:srgbClr val="14464A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atinLnBrk="1">
              <a:defRPr/>
            </a:pPr>
            <a:r>
              <a:rPr lang="ko-KR" altLang="en-US" sz="1600" b="1" smtClean="0">
                <a:solidFill>
                  <a:schemeClr val="bg1"/>
                </a:solidFill>
                <a:ea typeface="仿宋_GB2312" pitchFamily="1" charset="-122"/>
              </a:rPr>
              <a:t> 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7</a:t>
            </a:r>
            <a:r>
              <a:rPr lang="zh-CN" altLang="en-US" sz="1600" b="1" smtClean="0">
                <a:solidFill>
                  <a:schemeClr val="bg1"/>
                </a:solidFill>
                <a:ea typeface="仿宋_GB2312" pitchFamily="1" charset="-122"/>
              </a:rPr>
              <a:t>、</a:t>
            </a:r>
            <a:r>
              <a:rPr lang="en-US" altLang="zh-CN" sz="1600" b="1" smtClean="0">
                <a:solidFill>
                  <a:schemeClr val="bg1"/>
                </a:solidFill>
                <a:ea typeface="仿宋_GB2312" pitchFamily="1" charset="-122"/>
              </a:rPr>
              <a:t>载荷边界     Load</a:t>
            </a:r>
            <a:endParaRPr lang="zh-CN" altLang="en-US" sz="1600" b="1" smtClean="0">
              <a:solidFill>
                <a:schemeClr val="bg1"/>
              </a:solidFill>
              <a:ea typeface="仿宋_GB2312" pitchFamily="1" charset="-122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763713" y="5084763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atin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8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、</a:t>
            </a:r>
            <a:r>
              <a: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提交运算     Job</a:t>
            </a:r>
            <a:endParaRPr lang="zh-CN" altLang="en-US" sz="1600" b="1">
              <a:solidFill>
                <a:schemeClr val="bg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763713" y="5661025"/>
            <a:ext cx="27384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atin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9</a:t>
            </a:r>
            <a:r>
              <a: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、</a:t>
            </a:r>
            <a:r>
              <a: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1" charset="-122"/>
              </a:rPr>
              <a:t>后处理         Visualization</a:t>
            </a:r>
            <a:endParaRPr lang="zh-CN" altLang="en-US" sz="1600" b="1">
              <a:solidFill>
                <a:schemeClr val="bg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1533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分配截面属性</a:t>
            </a:r>
          </a:p>
        </p:txBody>
      </p:sp>
      <p:pic>
        <p:nvPicPr>
          <p:cNvPr id="5325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420938"/>
            <a:ext cx="3019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58963"/>
            <a:ext cx="5524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Oval 4"/>
          <p:cNvSpPr>
            <a:spLocks noChangeArrowheads="1"/>
          </p:cNvSpPr>
          <p:nvPr/>
        </p:nvSpPr>
        <p:spPr bwMode="auto">
          <a:xfrm>
            <a:off x="1116013" y="2420938"/>
            <a:ext cx="360362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3255" name="Rectangle 15"/>
          <p:cNvSpPr>
            <a:spLocks noChangeArrowheads="1"/>
          </p:cNvSpPr>
          <p:nvPr/>
        </p:nvSpPr>
        <p:spPr bwMode="auto">
          <a:xfrm>
            <a:off x="2339975" y="1628775"/>
            <a:ext cx="338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选择要分配材料的目标体</a:t>
            </a:r>
          </a:p>
        </p:txBody>
      </p:sp>
      <p:pic>
        <p:nvPicPr>
          <p:cNvPr id="53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989138"/>
            <a:ext cx="3590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18"/>
          <p:cNvSpPr>
            <a:spLocks noChangeArrowheads="1"/>
          </p:cNvSpPr>
          <p:nvPr/>
        </p:nvSpPr>
        <p:spPr bwMode="auto">
          <a:xfrm>
            <a:off x="3997325" y="3716338"/>
            <a:ext cx="2520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选择已建立的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Section</a:t>
            </a:r>
            <a:endParaRPr lang="zh-CN" altLang="en-US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53258" name="Line 19"/>
          <p:cNvSpPr>
            <a:spLocks noChangeShapeType="1"/>
          </p:cNvSpPr>
          <p:nvPr/>
        </p:nvSpPr>
        <p:spPr bwMode="auto">
          <a:xfrm flipH="1" flipV="1">
            <a:off x="3636963" y="3213100"/>
            <a:ext cx="719137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9" name="Rectangle 20"/>
          <p:cNvSpPr>
            <a:spLocks noChangeArrowheads="1"/>
          </p:cNvSpPr>
          <p:nvPr/>
        </p:nvSpPr>
        <p:spPr bwMode="auto">
          <a:xfrm>
            <a:off x="4643438" y="5443538"/>
            <a:ext cx="43926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未被分配截面属性的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Cell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呈灰色，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已经正确分配截面属性的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Cell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呈青色，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被重复分配几种截面属性的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Cell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呈黄色。</a:t>
            </a:r>
          </a:p>
        </p:txBody>
      </p:sp>
      <p:sp>
        <p:nvSpPr>
          <p:cNvPr id="53260" name="Rectangle 21"/>
          <p:cNvSpPr>
            <a:spLocks noChangeArrowheads="1"/>
          </p:cNvSpPr>
          <p:nvPr/>
        </p:nvSpPr>
        <p:spPr bwMode="auto">
          <a:xfrm>
            <a:off x="684213" y="2349500"/>
            <a:ext cx="503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sp>
        <p:nvSpPr>
          <p:cNvPr id="53261" name="Rectangle 22"/>
          <p:cNvSpPr>
            <a:spLocks noChangeArrowheads="1"/>
          </p:cNvSpPr>
          <p:nvPr/>
        </p:nvSpPr>
        <p:spPr bwMode="auto">
          <a:xfrm>
            <a:off x="1979613" y="1557338"/>
            <a:ext cx="503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53262" name="Rectangle 23"/>
          <p:cNvSpPr>
            <a:spLocks noChangeArrowheads="1"/>
          </p:cNvSpPr>
          <p:nvPr/>
        </p:nvSpPr>
        <p:spPr bwMode="auto">
          <a:xfrm>
            <a:off x="3708400" y="3644900"/>
            <a:ext cx="503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4、建立装配体 Assembly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建立装配体</a:t>
            </a:r>
          </a:p>
        </p:txBody>
      </p:sp>
      <p:pic>
        <p:nvPicPr>
          <p:cNvPr id="5530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AutoShape 4"/>
          <p:cNvSpPr>
            <a:spLocks/>
          </p:cNvSpPr>
          <p:nvPr/>
        </p:nvSpPr>
        <p:spPr bwMode="auto">
          <a:xfrm>
            <a:off x="1979613" y="1981200"/>
            <a:ext cx="144462" cy="942975"/>
          </a:xfrm>
          <a:prstGeom prst="rightBrace">
            <a:avLst>
              <a:gd name="adj1" fmla="val 543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5302" name="AutoShape 5"/>
          <p:cNvSpPr>
            <a:spLocks/>
          </p:cNvSpPr>
          <p:nvPr/>
        </p:nvSpPr>
        <p:spPr bwMode="auto">
          <a:xfrm>
            <a:off x="1979613" y="429101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5303" name="AutoShape 6"/>
          <p:cNvSpPr>
            <a:spLocks/>
          </p:cNvSpPr>
          <p:nvPr/>
        </p:nvSpPr>
        <p:spPr bwMode="auto">
          <a:xfrm>
            <a:off x="1979613" y="370046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5304" name="AutoShape 7"/>
          <p:cNvSpPr>
            <a:spLocks/>
          </p:cNvSpPr>
          <p:nvPr/>
        </p:nvSpPr>
        <p:spPr bwMode="auto">
          <a:xfrm>
            <a:off x="1979613" y="3067050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2124075" y="306863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2124075" y="2276475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Assembly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2124075" y="371633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已讲，见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部分</a:t>
            </a:r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2124075" y="42926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sp>
        <p:nvSpPr>
          <p:cNvPr id="55309" name="Oval 12"/>
          <p:cNvSpPr>
            <a:spLocks noChangeArrowheads="1"/>
          </p:cNvSpPr>
          <p:nvPr/>
        </p:nvSpPr>
        <p:spPr bwMode="auto">
          <a:xfrm>
            <a:off x="1042988" y="1855788"/>
            <a:ext cx="792162" cy="1079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3779838" y="5157788"/>
            <a:ext cx="5183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一个模型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Model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只能包含一个装配件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Assembly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， 一个部件</a:t>
            </a:r>
            <a:r>
              <a:rPr lang="en-US" altLang="zh-CN" i="1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可以被多次调用来组装成装配件，定义载荷、边界条件、相互作用等操作都在    装配件的基础上进行。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导入进装配体</a:t>
            </a:r>
          </a:p>
        </p:txBody>
      </p:sp>
      <p:pic>
        <p:nvPicPr>
          <p:cNvPr id="563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2705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2987675" y="220503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在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栏进行部件的选取（可多选）</a:t>
            </a:r>
          </a:p>
        </p:txBody>
      </p:sp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5076825" y="3284538"/>
            <a:ext cx="39592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Dependent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 on 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）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默认选项。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Independent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（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 on instance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）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耗用内存较多，生成的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inp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文件也较大。</a:t>
            </a:r>
          </a:p>
        </p:txBody>
      </p:sp>
      <p:sp>
        <p:nvSpPr>
          <p:cNvPr id="56328" name="Rectangle 11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Create Instance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实际就是将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导入到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Assembly</a:t>
            </a:r>
          </a:p>
        </p:txBody>
      </p:sp>
      <p:sp>
        <p:nvSpPr>
          <p:cNvPr id="56329" name="Oval 12"/>
          <p:cNvSpPr>
            <a:spLocks noChangeArrowheads="1"/>
          </p:cNvSpPr>
          <p:nvPr/>
        </p:nvSpPr>
        <p:spPr bwMode="auto">
          <a:xfrm>
            <a:off x="1187450" y="1855788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6330" name="Rectangle 13"/>
          <p:cNvSpPr>
            <a:spLocks noChangeArrowheads="1"/>
          </p:cNvSpPr>
          <p:nvPr/>
        </p:nvSpPr>
        <p:spPr bwMode="auto">
          <a:xfrm>
            <a:off x="2411413" y="4941888"/>
            <a:ext cx="4465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Auto-offset from other instances    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在多次调用同一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进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Assembly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时应用。</a:t>
            </a:r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 flipH="1" flipV="1">
            <a:off x="2555875" y="4365625"/>
            <a:ext cx="5762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线性阵列</a:t>
            </a:r>
          </a:p>
        </p:txBody>
      </p:sp>
      <p:pic>
        <p:nvPicPr>
          <p:cNvPr id="5734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262313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339975" y="2205038"/>
            <a:ext cx="50387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、选取要进行阵列的部件实体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Instance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、阵列参数设置，阵列方向、数量、偏移量等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Linear Pattern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线性阵列</a:t>
            </a: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474788" y="1855788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573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597150"/>
            <a:ext cx="290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线性阵列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339975" y="2205038"/>
            <a:ext cx="58324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、选取要进行阵列的部件实体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Instance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、阵列参数设置，阵列范围（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°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）、数量、中心轴等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Radial Pattern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辐射阵列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1187450" y="2133600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58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2905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357563"/>
            <a:ext cx="1952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平移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2339975" y="2205038"/>
            <a:ext cx="57610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、选取要进行平移的部件实体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Instance</a:t>
            </a: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、设置平移量（终点坐标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-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初始坐标），可以手动输入点坐标，也可选取部件实体的点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、预览平移并确认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Translate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平移</a:t>
            </a:r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1403350" y="2133600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594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86038"/>
            <a:ext cx="2990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51238"/>
            <a:ext cx="6002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892550"/>
            <a:ext cx="5935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540250"/>
            <a:ext cx="1933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旋转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2339975" y="2205038"/>
            <a:ext cx="55451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、选取要进行旋转的部件实体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Instance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、两点法确定旋转中心轴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、设置旋转角度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4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、预览平移并确认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Rotate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旋转</a:t>
            </a:r>
          </a:p>
        </p:txBody>
      </p:sp>
      <p:sp>
        <p:nvSpPr>
          <p:cNvPr id="60423" name="Oval 6"/>
          <p:cNvSpPr>
            <a:spLocks noChangeArrowheads="1"/>
          </p:cNvSpPr>
          <p:nvPr/>
        </p:nvSpPr>
        <p:spPr bwMode="auto">
          <a:xfrm>
            <a:off x="1187450" y="2420938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900613"/>
            <a:ext cx="1933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95563"/>
            <a:ext cx="2847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5867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641725"/>
            <a:ext cx="5819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70375"/>
            <a:ext cx="2838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平移到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2339975" y="2205038"/>
            <a:ext cx="55451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、选取要进行移动的部件实体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Instance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上的面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、选取固定不变的部件实体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Instance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上的面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、两点法确定移动方向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4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、输入移动后两实体相应两面的间隙距离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Translate to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平移到，该操作仅适用于实体模型</a:t>
            </a:r>
          </a:p>
        </p:txBody>
      </p:sp>
      <p:sp>
        <p:nvSpPr>
          <p:cNvPr id="61447" name="Oval 6"/>
          <p:cNvSpPr>
            <a:spLocks noChangeArrowheads="1"/>
          </p:cNvSpPr>
          <p:nvPr/>
        </p:nvSpPr>
        <p:spPr bwMode="auto">
          <a:xfrm>
            <a:off x="1474788" y="2420938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6144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95563"/>
            <a:ext cx="4210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43263"/>
            <a:ext cx="4143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11600"/>
            <a:ext cx="6096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70375"/>
            <a:ext cx="6048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941888"/>
            <a:ext cx="3371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定位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339975" y="2205038"/>
            <a:ext cx="54006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面平行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面匹配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边平行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边共线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同轴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点重合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坐标系平行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定位，与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Translate to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平移到类似</a:t>
            </a:r>
          </a:p>
        </p:txBody>
      </p:sp>
      <p:sp>
        <p:nvSpPr>
          <p:cNvPr id="62471" name="Oval 6"/>
          <p:cNvSpPr>
            <a:spLocks noChangeArrowheads="1"/>
          </p:cNvSpPr>
          <p:nvPr/>
        </p:nvSpPr>
        <p:spPr bwMode="auto">
          <a:xfrm>
            <a:off x="1187450" y="2647950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624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881188"/>
            <a:ext cx="2162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1、几何建模 Part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合并/剪切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3888"/>
            <a:ext cx="552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331913" y="119697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合并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Merge/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剪切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Cut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来生成新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1474788" y="2647950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634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7700"/>
            <a:ext cx="31051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部件实体Part instances的显示控制</a:t>
            </a:r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190625"/>
            <a:ext cx="51530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6229350" y="1916113"/>
            <a:ext cx="2879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Replace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在区域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选择部件后，点击此按钮，则仅显示选中的部件。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Add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在区域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选择部件后，点击此按钮，则选中的部件被显示，已经显示的部件仍显示。</a:t>
            </a:r>
            <a:endParaRPr lang="en-US" altLang="zh-CN" sz="140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Remove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在区域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选择部件后，点击此按钮，则选中的部件被隐藏。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Verdana" panose="020B0604030504040204" pitchFamily="34" charset="0"/>
                <a:ea typeface="仿宋_GB2312" pitchFamily="1" charset="-122"/>
              </a:rPr>
              <a:t>……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4519" name="Oval 5"/>
          <p:cNvSpPr>
            <a:spLocks noChangeArrowheads="1"/>
          </p:cNvSpPr>
          <p:nvPr/>
        </p:nvSpPr>
        <p:spPr bwMode="auto">
          <a:xfrm>
            <a:off x="1979613" y="776288"/>
            <a:ext cx="288925" cy="3492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1547813" y="1052513"/>
            <a:ext cx="503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755650" y="3357563"/>
            <a:ext cx="50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3924300" y="3068638"/>
            <a:ext cx="50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  <p:sp>
        <p:nvSpPr>
          <p:cNvPr id="64523" name="Rectangle 13"/>
          <p:cNvSpPr>
            <a:spLocks noChangeArrowheads="1"/>
          </p:cNvSpPr>
          <p:nvPr/>
        </p:nvSpPr>
        <p:spPr bwMode="auto">
          <a:xfrm>
            <a:off x="971550" y="5373688"/>
            <a:ext cx="50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5、定义分析步 Step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定义分析步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63838"/>
            <a:ext cx="571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4"/>
          <p:cNvSpPr>
            <a:spLocks/>
          </p:cNvSpPr>
          <p:nvPr/>
        </p:nvSpPr>
        <p:spPr bwMode="auto">
          <a:xfrm>
            <a:off x="1979613" y="2701925"/>
            <a:ext cx="144462" cy="942975"/>
          </a:xfrm>
          <a:prstGeom prst="rightBrace">
            <a:avLst>
              <a:gd name="adj1" fmla="val 543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66566" name="AutoShape 5"/>
          <p:cNvSpPr>
            <a:spLocks/>
          </p:cNvSpPr>
          <p:nvPr/>
        </p:nvSpPr>
        <p:spPr bwMode="auto">
          <a:xfrm>
            <a:off x="1979613" y="429101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66567" name="AutoShape 6"/>
          <p:cNvSpPr>
            <a:spLocks/>
          </p:cNvSpPr>
          <p:nvPr/>
        </p:nvSpPr>
        <p:spPr bwMode="auto">
          <a:xfrm>
            <a:off x="1979613" y="370046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66568" name="Rectangle 7"/>
          <p:cNvSpPr>
            <a:spLocks noChangeArrowheads="1"/>
          </p:cNvSpPr>
          <p:nvPr/>
        </p:nvSpPr>
        <p:spPr bwMode="auto">
          <a:xfrm>
            <a:off x="2124075" y="2925763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Step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124075" y="371633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已讲，见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部分</a:t>
            </a:r>
          </a:p>
        </p:txBody>
      </p:sp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2124075" y="42926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sp>
        <p:nvSpPr>
          <p:cNvPr id="66571" name="Oval 10"/>
          <p:cNvSpPr>
            <a:spLocks noChangeArrowheads="1"/>
          </p:cNvSpPr>
          <p:nvPr/>
        </p:nvSpPr>
        <p:spPr bwMode="auto">
          <a:xfrm>
            <a:off x="1042988" y="2636838"/>
            <a:ext cx="792162" cy="1079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定义分析步</a:t>
            </a:r>
          </a:p>
        </p:txBody>
      </p:sp>
      <p:pic>
        <p:nvPicPr>
          <p:cNvPr id="6758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63838"/>
            <a:ext cx="571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4572000" y="2205038"/>
            <a:ext cx="42846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通用分析步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General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Dynamic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Explicit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显式动力学分析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Static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General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线性或非线性静力学分析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Verdana" panose="020B0604030504040204" pitchFamily="34" charset="0"/>
                <a:ea typeface="仿宋_GB2312" pitchFamily="1" charset="-122"/>
              </a:rPr>
              <a:t>……</a:t>
            </a:r>
            <a:endParaRPr lang="en-US" altLang="zh-CN" sz="1400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线性摄动分析步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Linear perturbation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7590" name="Oval 12"/>
          <p:cNvSpPr>
            <a:spLocks noChangeArrowheads="1"/>
          </p:cNvSpPr>
          <p:nvPr/>
        </p:nvSpPr>
        <p:spPr bwMode="auto">
          <a:xfrm>
            <a:off x="1187450" y="2708275"/>
            <a:ext cx="28892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6759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2390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Oval 18"/>
          <p:cNvSpPr>
            <a:spLocks noChangeArrowheads="1"/>
          </p:cNvSpPr>
          <p:nvPr/>
        </p:nvSpPr>
        <p:spPr bwMode="auto">
          <a:xfrm>
            <a:off x="2195513" y="3644900"/>
            <a:ext cx="1150937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67593" name="Oval 19"/>
          <p:cNvSpPr>
            <a:spLocks noChangeArrowheads="1"/>
          </p:cNvSpPr>
          <p:nvPr/>
        </p:nvSpPr>
        <p:spPr bwMode="auto">
          <a:xfrm>
            <a:off x="2195513" y="4581525"/>
            <a:ext cx="1150937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静力学分析</a:t>
            </a:r>
          </a:p>
        </p:txBody>
      </p:sp>
      <p:pic>
        <p:nvPicPr>
          <p:cNvPr id="686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0023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Static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General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线性或非线性静力学分析</a:t>
            </a:r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2484438" y="4924425"/>
            <a:ext cx="648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i="1">
                <a:latin typeface="Times New Roman" panose="02020603050405020304" pitchFamily="18" charset="0"/>
                <a:ea typeface="仿宋_GB2312" pitchFamily="1" charset="-122"/>
              </a:rPr>
              <a:t>        几何非线性的特点是结构在载荷作用过程中产生大的位移和转动。如板壳结构的大挠度，此时材料可能仍保持为线弹性状态，但是结构的几何方程必须建立于变形后的状态，以便考虑变形对平衡的影响。</a:t>
            </a:r>
          </a:p>
        </p:txBody>
      </p:sp>
      <p:sp>
        <p:nvSpPr>
          <p:cNvPr id="68615" name="Rectangle 11"/>
          <p:cNvSpPr>
            <a:spLocks noChangeArrowheads="1"/>
          </p:cNvSpPr>
          <p:nvPr/>
        </p:nvSpPr>
        <p:spPr bwMode="auto">
          <a:xfrm>
            <a:off x="5003800" y="1982788"/>
            <a:ext cx="422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Description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：简单描述，便于记忆管理。</a:t>
            </a:r>
          </a:p>
        </p:txBody>
      </p:sp>
      <p:sp>
        <p:nvSpPr>
          <p:cNvPr id="68616" name="Rectangle 12"/>
          <p:cNvSpPr>
            <a:spLocks noChangeArrowheads="1"/>
          </p:cNvSpPr>
          <p:nvPr/>
        </p:nvSpPr>
        <p:spPr bwMode="auto">
          <a:xfrm>
            <a:off x="3924300" y="2270125"/>
            <a:ext cx="530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Time period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：静力学问题，采用系统默认值</a:t>
            </a: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即可。</a:t>
            </a:r>
          </a:p>
        </p:txBody>
      </p:sp>
      <p:sp>
        <p:nvSpPr>
          <p:cNvPr id="68617" name="Rectangle 13"/>
          <p:cNvSpPr>
            <a:spLocks noChangeArrowheads="1"/>
          </p:cNvSpPr>
          <p:nvPr/>
        </p:nvSpPr>
        <p:spPr bwMode="auto">
          <a:xfrm>
            <a:off x="5795963" y="2565400"/>
            <a:ext cx="343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Nlgeom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：是否考虑几何非线性。</a:t>
            </a:r>
          </a:p>
        </p:txBody>
      </p:sp>
      <p:sp>
        <p:nvSpPr>
          <p:cNvPr id="68618" name="Rectangle 14"/>
          <p:cNvSpPr>
            <a:spLocks noChangeArrowheads="1"/>
          </p:cNvSpPr>
          <p:nvPr/>
        </p:nvSpPr>
        <p:spPr bwMode="auto">
          <a:xfrm>
            <a:off x="4908550" y="2924175"/>
            <a:ext cx="4200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Automatic stabilization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：局部不稳定问题（局部屈曲、表面祛皱）的处理，即施加阻尼。</a:t>
            </a:r>
            <a:endParaRPr lang="en-US" altLang="zh-CN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静力学分析</a:t>
            </a:r>
          </a:p>
        </p:txBody>
      </p:sp>
      <p:pic>
        <p:nvPicPr>
          <p:cNvPr id="696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02138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Static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General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线性或非线性静力学分析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987675" y="1916113"/>
            <a:ext cx="5761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Type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：选择时间增量的控制方法，默认</a:t>
            </a: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Automatic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即可。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779838" y="2205038"/>
            <a:ext cx="548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Maximum number of increments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：增量步的最大数目。</a:t>
            </a:r>
            <a:endParaRPr lang="en-US" altLang="zh-CN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187450" y="2997200"/>
            <a:ext cx="614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Increment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：初始时间增量、最小时间增量和最大时间增量。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静力学分析</a:t>
            </a:r>
          </a:p>
        </p:txBody>
      </p:sp>
      <p:pic>
        <p:nvPicPr>
          <p:cNvPr id="706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125538"/>
            <a:ext cx="60293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Static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General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线性或非线性静力学分析</a:t>
            </a:r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2916238" y="1484313"/>
            <a:ext cx="51847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Method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求解器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  Direct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适用于大多数分析，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Iterative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对于大模型分析较快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Matrix storage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矩阵存储方式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>
                <a:latin typeface="Times New Roman" panose="02020603050405020304" pitchFamily="18" charset="0"/>
                <a:ea typeface="仿宋_GB2312" pitchFamily="1" charset="-122"/>
              </a:rPr>
              <a:t>    默认即可</a:t>
            </a: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6192838" y="2224088"/>
            <a:ext cx="291623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选择求解方法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Full Newton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完全牛顿法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默认，适用于大多数分析。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Quasi-Newton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准牛顿法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雅克比矩阵对称且在迭代过程中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变化不大时，能加快收敛。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Contact iterations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接触迭代法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对于几何线性、小滑动、无摩擦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  的静力学问题特别有效。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显式动力学分析</a:t>
            </a:r>
          </a:p>
        </p:txBody>
      </p:sp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5538"/>
            <a:ext cx="6021388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Dynamic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Explicit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显式动力学分析</a:t>
            </a: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711450" y="2205038"/>
            <a:ext cx="610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Time period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：对于动力学问题，此处的时间是指实际时间。</a:t>
            </a:r>
          </a:p>
        </p:txBody>
      </p: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331913" y="2276475"/>
            <a:ext cx="115252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显式动力学分析</a:t>
            </a:r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0213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Dynamic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Explicit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显式动力学分析</a:t>
            </a: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2627313" y="3925888"/>
            <a:ext cx="5329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Unlimited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，默认选项，即不限制时间增量的上限。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4606925" y="2133600"/>
            <a:ext cx="4537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Global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，默认选项。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Element-by-elements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，趋于保守，得到的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   稳定时间增量总是小于整体估算法。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导入Part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Pro/E等CAD软件建好的模型后，另存成iges、sat、step等格式；然后导入Abaqus可以直接用。</a:t>
            </a:r>
          </a:p>
          <a:p>
            <a:pPr indent="0">
              <a:buFontTx/>
              <a:buNone/>
            </a:pPr>
            <a:r>
              <a:rPr lang="zh-CN" altLang="en-US" sz="1200" smtClean="0"/>
              <a:t>    推荐采用step格式文件导入！</a:t>
            </a:r>
            <a:endParaRPr lang="ko-KR" altLang="en-US" sz="120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492375"/>
            <a:ext cx="287178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970088"/>
            <a:ext cx="4275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140200" y="36449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435600" y="5084763"/>
            <a:ext cx="1296988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显式动力学分析</a:t>
            </a:r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125538"/>
            <a:ext cx="6040437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6385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Dynamic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Explicit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显式动力学分析</a:t>
            </a:r>
          </a:p>
        </p:txBody>
      </p:sp>
      <p:sp>
        <p:nvSpPr>
          <p:cNvPr id="73735" name="Oval 6"/>
          <p:cNvSpPr>
            <a:spLocks noChangeArrowheads="1"/>
          </p:cNvSpPr>
          <p:nvPr/>
        </p:nvSpPr>
        <p:spPr bwMode="auto">
          <a:xfrm>
            <a:off x="1189038" y="2349500"/>
            <a:ext cx="19431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1042988" y="5876925"/>
            <a:ext cx="86201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3737" name="Oval 10"/>
          <p:cNvSpPr>
            <a:spLocks noChangeArrowheads="1"/>
          </p:cNvSpPr>
          <p:nvPr/>
        </p:nvSpPr>
        <p:spPr bwMode="auto">
          <a:xfrm>
            <a:off x="5149850" y="1989138"/>
            <a:ext cx="165417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3738" name="Oval 11"/>
          <p:cNvSpPr>
            <a:spLocks noChangeArrowheads="1"/>
          </p:cNvSpPr>
          <p:nvPr/>
        </p:nvSpPr>
        <p:spPr bwMode="auto">
          <a:xfrm>
            <a:off x="6950075" y="4005263"/>
            <a:ext cx="165417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显式动力学分析</a:t>
            </a:r>
          </a:p>
        </p:txBody>
      </p:sp>
      <p:pic>
        <p:nvPicPr>
          <p:cNvPr id="7475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010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58888" y="765175"/>
            <a:ext cx="5618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Dynamic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Explicit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显式动力学分析</a:t>
            </a:r>
          </a:p>
        </p:txBody>
      </p:sp>
      <p:sp>
        <p:nvSpPr>
          <p:cNvPr id="74758" name="Rectangle 11"/>
          <p:cNvSpPr>
            <a:spLocks noChangeArrowheads="1"/>
          </p:cNvSpPr>
          <p:nvPr/>
        </p:nvSpPr>
        <p:spPr bwMode="auto">
          <a:xfrm>
            <a:off x="4643438" y="19827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线性体积粘度参数，默认值</a:t>
            </a: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0.06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即可</a:t>
            </a:r>
          </a:p>
        </p:txBody>
      </p:sp>
      <p:sp>
        <p:nvSpPr>
          <p:cNvPr id="74759" name="Rectangle 12"/>
          <p:cNvSpPr>
            <a:spLocks noChangeArrowheads="1"/>
          </p:cNvSpPr>
          <p:nvPr/>
        </p:nvSpPr>
        <p:spPr bwMode="auto">
          <a:xfrm>
            <a:off x="4643438" y="2341563"/>
            <a:ext cx="4500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二次体积粘度参数，默认值</a:t>
            </a: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1.2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，仅适用于连续实体单元和压容积应变率时。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6、相互作用 Interaction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定义相互作用</a:t>
            </a:r>
          </a:p>
        </p:txBody>
      </p:sp>
      <p:pic>
        <p:nvPicPr>
          <p:cNvPr id="768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5713"/>
            <a:ext cx="5429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AutoShape 14"/>
          <p:cNvSpPr>
            <a:spLocks/>
          </p:cNvSpPr>
          <p:nvPr/>
        </p:nvSpPr>
        <p:spPr bwMode="auto">
          <a:xfrm>
            <a:off x="1979613" y="1341438"/>
            <a:ext cx="144462" cy="2324100"/>
          </a:xfrm>
          <a:prstGeom prst="rightBrace">
            <a:avLst>
              <a:gd name="adj1" fmla="val 1340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6806" name="AutoShape 15"/>
          <p:cNvSpPr>
            <a:spLocks/>
          </p:cNvSpPr>
          <p:nvPr/>
        </p:nvSpPr>
        <p:spPr bwMode="auto">
          <a:xfrm>
            <a:off x="1979613" y="507206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6807" name="AutoShape 16"/>
          <p:cNvSpPr>
            <a:spLocks/>
          </p:cNvSpPr>
          <p:nvPr/>
        </p:nvSpPr>
        <p:spPr bwMode="auto">
          <a:xfrm>
            <a:off x="1979613" y="448151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6808" name="AutoShape 17"/>
          <p:cNvSpPr>
            <a:spLocks/>
          </p:cNvSpPr>
          <p:nvPr/>
        </p:nvSpPr>
        <p:spPr bwMode="auto">
          <a:xfrm>
            <a:off x="1979613" y="3848100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6809" name="Rectangle 18"/>
          <p:cNvSpPr>
            <a:spLocks noChangeArrowheads="1"/>
          </p:cNvSpPr>
          <p:nvPr/>
        </p:nvSpPr>
        <p:spPr bwMode="auto">
          <a:xfrm>
            <a:off x="2124075" y="38496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sp>
        <p:nvSpPr>
          <p:cNvPr id="76810" name="Rectangle 19"/>
          <p:cNvSpPr>
            <a:spLocks noChangeArrowheads="1"/>
          </p:cNvSpPr>
          <p:nvPr/>
        </p:nvSpPr>
        <p:spPr bwMode="auto">
          <a:xfrm>
            <a:off x="2124075" y="2276475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Interaction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76811" name="Rectangle 20"/>
          <p:cNvSpPr>
            <a:spLocks noChangeArrowheads="1"/>
          </p:cNvSpPr>
          <p:nvPr/>
        </p:nvSpPr>
        <p:spPr bwMode="auto">
          <a:xfrm>
            <a:off x="2124075" y="44973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已讲，见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部分</a:t>
            </a:r>
          </a:p>
        </p:txBody>
      </p:sp>
      <p:sp>
        <p:nvSpPr>
          <p:cNvPr id="76812" name="Rectangle 21"/>
          <p:cNvSpPr>
            <a:spLocks noChangeArrowheads="1"/>
          </p:cNvSpPr>
          <p:nvPr/>
        </p:nvSpPr>
        <p:spPr bwMode="auto">
          <a:xfrm>
            <a:off x="2124075" y="507365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sp>
        <p:nvSpPr>
          <p:cNvPr id="76813" name="Oval 22"/>
          <p:cNvSpPr>
            <a:spLocks noChangeArrowheads="1"/>
          </p:cNvSpPr>
          <p:nvPr/>
        </p:nvSpPr>
        <p:spPr bwMode="auto">
          <a:xfrm>
            <a:off x="1042988" y="1125538"/>
            <a:ext cx="792162" cy="27352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设置接触属性</a:t>
            </a: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5713"/>
            <a:ext cx="5429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419475" y="3716338"/>
            <a:ext cx="3816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在定义接触之前，需要先定义相应的接触属性（摩擦特性、阻尼等）</a:t>
            </a:r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1187450" y="1555750"/>
            <a:ext cx="2889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2352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2195513" y="2133600"/>
            <a:ext cx="865187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设置接触属性</a:t>
            </a:r>
          </a:p>
        </p:txBody>
      </p:sp>
      <p:pic>
        <p:nvPicPr>
          <p:cNvPr id="7885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598613"/>
            <a:ext cx="3706813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Oval 15"/>
          <p:cNvSpPr>
            <a:spLocks noChangeArrowheads="1"/>
          </p:cNvSpPr>
          <p:nvPr/>
        </p:nvSpPr>
        <p:spPr bwMode="auto">
          <a:xfrm>
            <a:off x="1116013" y="3141663"/>
            <a:ext cx="143986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788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622425"/>
            <a:ext cx="3706812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9"/>
          <p:cNvSpPr>
            <a:spLocks noChangeArrowheads="1"/>
          </p:cNvSpPr>
          <p:nvPr/>
        </p:nvSpPr>
        <p:spPr bwMode="auto">
          <a:xfrm>
            <a:off x="1331913" y="3573463"/>
            <a:ext cx="3168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Tangetial Behavior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用于定义摩擦系数等摩擦属性</a:t>
            </a:r>
          </a:p>
        </p:txBody>
      </p:sp>
      <p:sp>
        <p:nvSpPr>
          <p:cNvPr id="78856" name="Rectangle 19"/>
          <p:cNvSpPr>
            <a:spLocks noChangeArrowheads="1"/>
          </p:cNvSpPr>
          <p:nvPr/>
        </p:nvSpPr>
        <p:spPr bwMode="auto">
          <a:xfrm>
            <a:off x="5292725" y="5300663"/>
            <a:ext cx="3635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Frictionless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：默认不考虑摩擦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Pentalty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：主要用于定义摩擦系数</a:t>
            </a:r>
          </a:p>
        </p:txBody>
      </p:sp>
      <p:sp>
        <p:nvSpPr>
          <p:cNvPr id="78857" name="Oval 20"/>
          <p:cNvSpPr>
            <a:spLocks noChangeArrowheads="1"/>
          </p:cNvSpPr>
          <p:nvPr/>
        </p:nvSpPr>
        <p:spPr bwMode="auto">
          <a:xfrm>
            <a:off x="6300788" y="3573463"/>
            <a:ext cx="14398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78858" name="Oval 21"/>
          <p:cNvSpPr>
            <a:spLocks noChangeArrowheads="1"/>
          </p:cNvSpPr>
          <p:nvPr/>
        </p:nvSpPr>
        <p:spPr bwMode="auto">
          <a:xfrm>
            <a:off x="5291138" y="5013325"/>
            <a:ext cx="93662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定义接触</a:t>
            </a:r>
          </a:p>
        </p:txBody>
      </p:sp>
      <p:pic>
        <p:nvPicPr>
          <p:cNvPr id="798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3619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5713"/>
            <a:ext cx="5429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Oval 5"/>
          <p:cNvSpPr>
            <a:spLocks noChangeArrowheads="1"/>
          </p:cNvSpPr>
          <p:nvPr/>
        </p:nvSpPr>
        <p:spPr bwMode="auto">
          <a:xfrm>
            <a:off x="1187450" y="1196975"/>
            <a:ext cx="2889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798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773238"/>
            <a:ext cx="3619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2601913" y="134143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Static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General</a:t>
            </a:r>
            <a:endParaRPr lang="zh-CN" altLang="en-US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79881" name="Rectangle 13"/>
          <p:cNvSpPr>
            <a:spLocks noChangeArrowheads="1"/>
          </p:cNvSpPr>
          <p:nvPr/>
        </p:nvSpPr>
        <p:spPr bwMode="auto">
          <a:xfrm>
            <a:off x="6045200" y="1341438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Dynamic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Explicit</a:t>
            </a:r>
            <a:endParaRPr lang="zh-CN" altLang="en-US"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定义Surface to surface contanct（Standard）</a:t>
            </a:r>
          </a:p>
        </p:txBody>
      </p:sp>
      <p:pic>
        <p:nvPicPr>
          <p:cNvPr id="809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357563"/>
            <a:ext cx="413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28775"/>
            <a:ext cx="42608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5795963" y="5083175"/>
            <a:ext cx="3168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4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、选择已经定义的接触属性</a:t>
            </a:r>
          </a:p>
        </p:txBody>
      </p:sp>
      <p:sp>
        <p:nvSpPr>
          <p:cNvPr id="80903" name="Rectangle 5"/>
          <p:cNvSpPr>
            <a:spLocks noChangeArrowheads="1"/>
          </p:cNvSpPr>
          <p:nvPr/>
        </p:nvSpPr>
        <p:spPr bwMode="auto">
          <a:xfrm>
            <a:off x="971550" y="1628775"/>
            <a:ext cx="41846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、选择主面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、选择从面的类型，直接点击鼠标中键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或点击</a:t>
            </a: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Surface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>
              <a:latin typeface="Times New Roman" panose="02020603050405020304" pitchFamily="18" charset="0"/>
              <a:ea typeface="仿宋_GB2312" pitchFamily="1" charset="-12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仿宋_GB2312" pitchFamily="1" charset="-122"/>
              </a:rPr>
              <a:t>3</a:t>
            </a: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、选择从面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6156325" y="5661025"/>
            <a:ext cx="1439863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809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3543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Rectangle 12"/>
          <p:cNvSpPr>
            <a:spLocks noChangeArrowheads="1"/>
          </p:cNvSpPr>
          <p:nvPr/>
        </p:nvSpPr>
        <p:spPr bwMode="auto">
          <a:xfrm>
            <a:off x="755650" y="5105400"/>
            <a:ext cx="4070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i="1">
                <a:latin typeface="Times New Roman" panose="02020603050405020304" pitchFamily="18" charset="0"/>
                <a:ea typeface="仿宋_GB2312" pitchFamily="1" charset="-122"/>
              </a:rPr>
              <a:t>面面接触对包含一个主面和一个从面，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i="1">
                <a:latin typeface="Times New Roman" panose="02020603050405020304" pitchFamily="18" charset="0"/>
                <a:ea typeface="仿宋_GB2312" pitchFamily="1" charset="-122"/>
              </a:rPr>
              <a:t>如果接触对由一刚性面和一可变形面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i="1">
                <a:latin typeface="Times New Roman" panose="02020603050405020304" pitchFamily="18" charset="0"/>
                <a:ea typeface="仿宋_GB2312" pitchFamily="1" charset="-122"/>
              </a:rPr>
              <a:t>组成，则定义刚性面为主面。</a:t>
            </a:r>
            <a:endParaRPr lang="en-US" altLang="zh-CN" i="1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定义General contact（Explicit）</a:t>
            </a:r>
          </a:p>
        </p:txBody>
      </p:sp>
      <p:pic>
        <p:nvPicPr>
          <p:cNvPr id="819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316038"/>
            <a:ext cx="4191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651500" y="4365625"/>
            <a:ext cx="2808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选择已经定义的接触属性</a:t>
            </a:r>
          </a:p>
        </p:txBody>
      </p:sp>
      <p:sp>
        <p:nvSpPr>
          <p:cNvPr id="81926" name="Oval 11"/>
          <p:cNvSpPr>
            <a:spLocks noChangeArrowheads="1"/>
          </p:cNvSpPr>
          <p:nvPr/>
        </p:nvSpPr>
        <p:spPr bwMode="auto">
          <a:xfrm>
            <a:off x="3132138" y="4437063"/>
            <a:ext cx="143986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定义约束</a:t>
            </a: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5713"/>
            <a:ext cx="5429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498975" y="2997200"/>
            <a:ext cx="43211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约束类型：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Tie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绑定、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Rigid body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刚体、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Display body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显示体、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Coupling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耦合等</a:t>
            </a: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187450" y="1844675"/>
            <a:ext cx="2889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8295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1809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Oval 11"/>
          <p:cNvSpPr>
            <a:spLocks noChangeArrowheads="1"/>
          </p:cNvSpPr>
          <p:nvPr/>
        </p:nvSpPr>
        <p:spPr bwMode="auto">
          <a:xfrm>
            <a:off x="2484438" y="2852738"/>
            <a:ext cx="503237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创建Part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9425" y="1284288"/>
            <a:ext cx="7394575" cy="1416050"/>
          </a:xfrm>
        </p:spPr>
        <p:txBody>
          <a:bodyPr/>
          <a:lstStyle/>
          <a:p>
            <a:pPr indent="0">
              <a:buFontTx/>
              <a:buNone/>
            </a:pPr>
            <a:r>
              <a:rPr lang="zh-CN" altLang="en-US" sz="1200" smtClean="0"/>
              <a:t>    如同其他CAE软件，Abaqus的建模功能有限，只适合建立简单Part，如跌落分析中的地面等。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5540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9"/>
          <p:cNvSpPr>
            <a:spLocks/>
          </p:cNvSpPr>
          <p:nvPr/>
        </p:nvSpPr>
        <p:spPr bwMode="auto">
          <a:xfrm>
            <a:off x="1979613" y="1989138"/>
            <a:ext cx="144462" cy="922337"/>
          </a:xfrm>
          <a:prstGeom prst="rightBrace">
            <a:avLst>
              <a:gd name="adj1" fmla="val 532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63" name="AutoShape 13"/>
          <p:cNvSpPr>
            <a:spLocks/>
          </p:cNvSpPr>
          <p:nvPr/>
        </p:nvSpPr>
        <p:spPr bwMode="auto">
          <a:xfrm>
            <a:off x="1979613" y="4868863"/>
            <a:ext cx="144462" cy="460375"/>
          </a:xfrm>
          <a:prstGeom prst="rightBrace">
            <a:avLst>
              <a:gd name="adj1" fmla="val 265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64" name="AutoShape 14"/>
          <p:cNvSpPr>
            <a:spLocks/>
          </p:cNvSpPr>
          <p:nvPr/>
        </p:nvSpPr>
        <p:spPr bwMode="auto">
          <a:xfrm>
            <a:off x="1979613" y="4292600"/>
            <a:ext cx="144462" cy="460375"/>
          </a:xfrm>
          <a:prstGeom prst="rightBrace">
            <a:avLst>
              <a:gd name="adj1" fmla="val 265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65" name="AutoShape 15"/>
          <p:cNvSpPr>
            <a:spLocks/>
          </p:cNvSpPr>
          <p:nvPr/>
        </p:nvSpPr>
        <p:spPr bwMode="auto">
          <a:xfrm>
            <a:off x="1979613" y="3689350"/>
            <a:ext cx="144462" cy="460375"/>
          </a:xfrm>
          <a:prstGeom prst="rightBrace">
            <a:avLst>
              <a:gd name="adj1" fmla="val 265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66" name="AutoShape 16"/>
          <p:cNvSpPr>
            <a:spLocks/>
          </p:cNvSpPr>
          <p:nvPr/>
        </p:nvSpPr>
        <p:spPr bwMode="auto">
          <a:xfrm>
            <a:off x="1979613" y="3068638"/>
            <a:ext cx="144462" cy="460375"/>
          </a:xfrm>
          <a:prstGeom prst="rightBrace">
            <a:avLst>
              <a:gd name="adj1" fmla="val 265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2124075" y="31416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2124075" y="2205038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Part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2124075" y="371633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线、面、体分割工具，辅助网格划分</a:t>
            </a:r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2124075" y="4292600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2124075" y="49418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小面修复等，辅助网格划分</a:t>
            </a:r>
          </a:p>
        </p:txBody>
      </p:sp>
      <p:sp>
        <p:nvSpPr>
          <p:cNvPr id="19472" name="Oval 22"/>
          <p:cNvSpPr>
            <a:spLocks noChangeArrowheads="1"/>
          </p:cNvSpPr>
          <p:nvPr/>
        </p:nvSpPr>
        <p:spPr bwMode="auto">
          <a:xfrm>
            <a:off x="1136650" y="5157788"/>
            <a:ext cx="360363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73" name="Oval 23"/>
          <p:cNvSpPr>
            <a:spLocks noChangeArrowheads="1"/>
          </p:cNvSpPr>
          <p:nvPr/>
        </p:nvSpPr>
        <p:spPr bwMode="auto">
          <a:xfrm>
            <a:off x="1042988" y="1844675"/>
            <a:ext cx="792162" cy="12969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3779838" y="5518150"/>
            <a:ext cx="47879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i="1">
                <a:latin typeface="仿宋_GB2312" pitchFamily="1" charset="-122"/>
                <a:ea typeface="仿宋_GB2312" pitchFamily="1" charset="-122"/>
              </a:rPr>
              <a:t>备注：如果按钮右下方有小黑三角，左键按住该按钮不放，可展开其他类似功能，向右移动鼠标即可切换功能。 如：</a:t>
            </a:r>
            <a:endParaRPr lang="en-US" altLang="zh-CN" i="1"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947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29338"/>
            <a:ext cx="841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定义Tie约束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00113" y="1700213"/>
            <a:ext cx="51117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、选择主面类型为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Surface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2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、指定主面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3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、选择从面类型为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Surface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4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、指定从面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>
              <a:latin typeface="仿宋_GB2312" pitchFamily="1" charset="-122"/>
              <a:ea typeface="仿宋_GB2312" pitchFamily="1" charset="-122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Position Tolerance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：位于该公差以外的从面节点将不会被绑定。默认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Use Computed default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，若主从面间距较大应考虑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Specify distance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。</a:t>
            </a:r>
          </a:p>
        </p:txBody>
      </p:sp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101850"/>
            <a:ext cx="3305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20988"/>
            <a:ext cx="4200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3219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4143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82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Oval 12"/>
          <p:cNvSpPr>
            <a:spLocks noChangeArrowheads="1"/>
          </p:cNvSpPr>
          <p:nvPr/>
        </p:nvSpPr>
        <p:spPr bwMode="auto">
          <a:xfrm>
            <a:off x="6084888" y="3789363"/>
            <a:ext cx="187166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3979" name="Rectangle 13"/>
          <p:cNvSpPr>
            <a:spLocks noChangeArrowheads="1"/>
          </p:cNvSpPr>
          <p:nvPr/>
        </p:nvSpPr>
        <p:spPr bwMode="auto">
          <a:xfrm>
            <a:off x="1116013" y="981075"/>
            <a:ext cx="6264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Tie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约束用于将两个区域（面区域或节点区域）绑定在一起。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定义参照点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5713"/>
            <a:ext cx="5429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2411413" y="1412875"/>
            <a:ext cx="58324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建立参照点，刚性面的固定一般需要借助参照点实现。</a:t>
            </a:r>
          </a:p>
        </p:txBody>
      </p:sp>
      <p:sp>
        <p:nvSpPr>
          <p:cNvPr id="84998" name="Oval 5"/>
          <p:cNvSpPr>
            <a:spLocks noChangeArrowheads="1"/>
          </p:cNvSpPr>
          <p:nvPr/>
        </p:nvSpPr>
        <p:spPr bwMode="auto">
          <a:xfrm>
            <a:off x="1187450" y="3429000"/>
            <a:ext cx="2889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849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5972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2411413" y="2132013"/>
            <a:ext cx="58324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选取模型上的实际点或直接输入坐标都可建立参照点。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7、载荷边界 Load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定义载荷边界</a:t>
            </a:r>
          </a:p>
        </p:txBody>
      </p:sp>
      <p:sp>
        <p:nvSpPr>
          <p:cNvPr id="87044" name="AutoShape 4"/>
          <p:cNvSpPr>
            <a:spLocks/>
          </p:cNvSpPr>
          <p:nvPr/>
        </p:nvSpPr>
        <p:spPr bwMode="auto">
          <a:xfrm>
            <a:off x="1979613" y="1862138"/>
            <a:ext cx="144462" cy="1277937"/>
          </a:xfrm>
          <a:prstGeom prst="rightBrace">
            <a:avLst>
              <a:gd name="adj1" fmla="val 737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7045" name="AutoShape 5"/>
          <p:cNvSpPr>
            <a:spLocks/>
          </p:cNvSpPr>
          <p:nvPr/>
        </p:nvSpPr>
        <p:spPr bwMode="auto">
          <a:xfrm>
            <a:off x="1979613" y="4495800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7046" name="AutoShape 6"/>
          <p:cNvSpPr>
            <a:spLocks/>
          </p:cNvSpPr>
          <p:nvPr/>
        </p:nvSpPr>
        <p:spPr bwMode="auto">
          <a:xfrm>
            <a:off x="1979613" y="3905250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7047" name="AutoShape 7"/>
          <p:cNvSpPr>
            <a:spLocks/>
          </p:cNvSpPr>
          <p:nvPr/>
        </p:nvSpPr>
        <p:spPr bwMode="auto">
          <a:xfrm>
            <a:off x="1979613" y="3271838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124075" y="327342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124075" y="2276475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u="sng">
                <a:latin typeface="仿宋_GB2312" pitchFamily="1" charset="-122"/>
                <a:ea typeface="仿宋_GB2312" pitchFamily="1" charset="-122"/>
              </a:rPr>
              <a:t>Load</a:t>
            </a:r>
            <a:r>
              <a:rPr lang="zh-CN" altLang="en-US" u="sng">
                <a:latin typeface="仿宋_GB2312" pitchFamily="1" charset="-122"/>
                <a:ea typeface="仿宋_GB2312" pitchFamily="1" charset="-122"/>
              </a:rPr>
              <a:t>模块专有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2124075" y="392112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Partition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已讲，见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Mesh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部分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2124075" y="44973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基准点、线、面及坐标系等</a:t>
            </a:r>
          </a:p>
        </p:txBody>
      </p:sp>
      <p:pic>
        <p:nvPicPr>
          <p:cNvPr id="8705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1350"/>
            <a:ext cx="54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3" name="Oval 12"/>
          <p:cNvSpPr>
            <a:spLocks noChangeArrowheads="1"/>
          </p:cNvSpPr>
          <p:nvPr/>
        </p:nvSpPr>
        <p:spPr bwMode="auto">
          <a:xfrm>
            <a:off x="1042988" y="1700213"/>
            <a:ext cx="792162" cy="15113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定义边界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827088" y="191611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68475"/>
            <a:ext cx="54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1116013" y="2063750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880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3333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805488"/>
            <a:ext cx="3467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933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2339975" y="421957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1836738" y="53006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6659563" y="292417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4</a:t>
            </a:r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2124075" y="112553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定义位移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/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旋转边界（其余类似）</a:t>
            </a:r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2124075" y="53736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选择要设置边界的体（或面或边或点）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定义初始状态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2484438" y="981075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定义初始时刻的速度</a:t>
            </a:r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4013"/>
            <a:ext cx="54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Oval 5"/>
          <p:cNvSpPr>
            <a:spLocks noChangeArrowheads="1"/>
          </p:cNvSpPr>
          <p:nvPr/>
        </p:nvSpPr>
        <p:spPr bwMode="auto">
          <a:xfrm>
            <a:off x="1116013" y="220662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2790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05488"/>
            <a:ext cx="273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4956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827088" y="191611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1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2555875" y="421957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2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1836738" y="53006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3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877050" y="33575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4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2124075" y="5373688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选择要定义初始速度的体（或面或边或点）</a:t>
            </a:r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2843213" y="4437063"/>
            <a:ext cx="93662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定义载荷</a:t>
            </a:r>
          </a:p>
        </p:txBody>
      </p:sp>
      <p:pic>
        <p:nvPicPr>
          <p:cNvPr id="901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3171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2411413" y="48688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特征修改、删除等，很少用到</a:t>
            </a:r>
          </a:p>
        </p:txBody>
      </p:sp>
      <p:pic>
        <p:nvPicPr>
          <p:cNvPr id="901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77963"/>
            <a:ext cx="54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Oval 12"/>
          <p:cNvSpPr>
            <a:spLocks noChangeArrowheads="1"/>
          </p:cNvSpPr>
          <p:nvPr/>
        </p:nvSpPr>
        <p:spPr bwMode="auto">
          <a:xfrm>
            <a:off x="1116013" y="1412875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901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589588"/>
            <a:ext cx="2600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924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8、提交运算 Job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创建运算任务</a:t>
            </a:r>
          </a:p>
        </p:txBody>
      </p:sp>
      <p:pic>
        <p:nvPicPr>
          <p:cNvPr id="9216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4100"/>
            <a:ext cx="41529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9"/>
          <p:cNvSpPr>
            <a:spLocks noChangeArrowheads="1"/>
          </p:cNvSpPr>
          <p:nvPr/>
        </p:nvSpPr>
        <p:spPr bwMode="auto">
          <a:xfrm>
            <a:off x="3349625" y="3213100"/>
            <a:ext cx="4102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Memory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用于指定分配到分析中的内存，视硬件资源而定。</a:t>
            </a:r>
          </a:p>
        </p:txBody>
      </p:sp>
      <p:sp>
        <p:nvSpPr>
          <p:cNvPr id="92166" name="Rectangle 10"/>
          <p:cNvSpPr>
            <a:spLocks noChangeArrowheads="1"/>
          </p:cNvSpPr>
          <p:nvPr/>
        </p:nvSpPr>
        <p:spPr bwMode="auto">
          <a:xfrm>
            <a:off x="1042988" y="5073650"/>
            <a:ext cx="77755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Abaqus/Standard memory policy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当分配的内存大于实际分析所需的内存，多余内存的使用设置。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Minimum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：闲置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Moderate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：该选项通常能自动提供合理的内存使用，建议采用此默认设置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Maximum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：将多余内存都用于存储临时文件</a:t>
            </a:r>
          </a:p>
        </p:txBody>
      </p:sp>
      <p:pic>
        <p:nvPicPr>
          <p:cNvPr id="921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87438"/>
            <a:ext cx="49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30400"/>
            <a:ext cx="1838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Oval 17"/>
          <p:cNvSpPr>
            <a:spLocks noChangeArrowheads="1"/>
          </p:cNvSpPr>
          <p:nvPr/>
        </p:nvSpPr>
        <p:spPr bwMode="auto">
          <a:xfrm>
            <a:off x="1187450" y="981075"/>
            <a:ext cx="35877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2170" name="Oval 18"/>
          <p:cNvSpPr>
            <a:spLocks noChangeArrowheads="1"/>
          </p:cNvSpPr>
          <p:nvPr/>
        </p:nvSpPr>
        <p:spPr bwMode="auto">
          <a:xfrm>
            <a:off x="1187450" y="3790950"/>
            <a:ext cx="79057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2171" name="Oval 19"/>
          <p:cNvSpPr>
            <a:spLocks noChangeArrowheads="1"/>
          </p:cNvSpPr>
          <p:nvPr/>
        </p:nvSpPr>
        <p:spPr bwMode="auto">
          <a:xfrm>
            <a:off x="4502150" y="1989138"/>
            <a:ext cx="79057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创建运算任务</a:t>
            </a:r>
          </a:p>
        </p:txBody>
      </p:sp>
      <p:pic>
        <p:nvPicPr>
          <p:cNvPr id="9318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4152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5146675" y="2636838"/>
            <a:ext cx="3997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Parallelization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用于并行运算的设置</a:t>
            </a:r>
          </a:p>
        </p:txBody>
      </p:sp>
      <p:sp>
        <p:nvSpPr>
          <p:cNvPr id="93190" name="Oval 9"/>
          <p:cNvSpPr>
            <a:spLocks noChangeArrowheads="1"/>
          </p:cNvSpPr>
          <p:nvPr/>
        </p:nvSpPr>
        <p:spPr bwMode="auto">
          <a:xfrm>
            <a:off x="1331913" y="2638425"/>
            <a:ext cx="20161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3191" name="Oval 10"/>
          <p:cNvSpPr>
            <a:spLocks noChangeArrowheads="1"/>
          </p:cNvSpPr>
          <p:nvPr/>
        </p:nvSpPr>
        <p:spPr bwMode="auto">
          <a:xfrm>
            <a:off x="3059113" y="2420938"/>
            <a:ext cx="1008062" cy="2143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3192" name="Rectangle 13"/>
          <p:cNvSpPr>
            <a:spLocks noChangeArrowheads="1"/>
          </p:cNvSpPr>
          <p:nvPr/>
        </p:nvSpPr>
        <p:spPr bwMode="auto">
          <a:xfrm>
            <a:off x="5219700" y="4076700"/>
            <a:ext cx="39243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Use multiple processors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设置用于分析的处理器数目，默认值为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1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，即不使用并行运算。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创建新Part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01788"/>
            <a:ext cx="5540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474788" y="1557338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291138" y="1773238"/>
            <a:ext cx="3673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Modeling Space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三维立体模型、二维平面模型、轴对称模型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Type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部件类型：可变形体、离散刚体、</a:t>
            </a:r>
            <a:r>
              <a:rPr lang="zh-CN" altLang="en-US" sz="1400" u="sng">
                <a:latin typeface="仿宋_GB2312" pitchFamily="1" charset="-122"/>
                <a:ea typeface="仿宋_GB2312" pitchFamily="1" charset="-122"/>
              </a:rPr>
              <a:t>解析刚体（为接触分析提供刚性表面）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、欧拉体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Shape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部件形态：点线面体，随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Modeling Space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和</a:t>
            </a: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Type</a:t>
            </a: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不同而不同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Type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>
                <a:latin typeface="仿宋_GB2312" pitchFamily="1" charset="-122"/>
                <a:ea typeface="仿宋_GB2312" pitchFamily="1" charset="-122"/>
              </a:rPr>
              <a:t>建模方式：拉伸、旋转、扫略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截面的大致尺寸，便于建模</a:t>
            </a:r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25431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提交运算</a:t>
            </a:r>
          </a:p>
        </p:txBody>
      </p:sp>
      <p:pic>
        <p:nvPicPr>
          <p:cNvPr id="942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5038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2124075" y="3933825"/>
            <a:ext cx="4968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进入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Job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管理器后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Submit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提交运算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Monitor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查看运算状况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Results</a:t>
            </a:r>
            <a:r>
              <a:rPr lang="zh-CN" altLang="en-US">
                <a:latin typeface="仿宋_GB2312" pitchFamily="1" charset="-122"/>
                <a:ea typeface="仿宋_GB2312" pitchFamily="1" charset="-122"/>
              </a:rPr>
              <a:t>进入后处理模块，查看计算结果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87438"/>
            <a:ext cx="49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Oval 8"/>
          <p:cNvSpPr>
            <a:spLocks noChangeArrowheads="1"/>
          </p:cNvSpPr>
          <p:nvPr/>
        </p:nvSpPr>
        <p:spPr bwMode="auto">
          <a:xfrm>
            <a:off x="1476375" y="981075"/>
            <a:ext cx="35877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4216" name="Oval 10"/>
          <p:cNvSpPr>
            <a:spLocks noChangeArrowheads="1"/>
          </p:cNvSpPr>
          <p:nvPr/>
        </p:nvSpPr>
        <p:spPr bwMode="auto">
          <a:xfrm>
            <a:off x="6300788" y="2060575"/>
            <a:ext cx="79057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4217" name="Oval 12"/>
          <p:cNvSpPr>
            <a:spLocks noChangeArrowheads="1"/>
          </p:cNvSpPr>
          <p:nvPr/>
        </p:nvSpPr>
        <p:spPr bwMode="auto">
          <a:xfrm>
            <a:off x="6302375" y="2781300"/>
            <a:ext cx="79057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4218" name="Oval 13"/>
          <p:cNvSpPr>
            <a:spLocks noChangeArrowheads="1"/>
          </p:cNvSpPr>
          <p:nvPr/>
        </p:nvSpPr>
        <p:spPr bwMode="auto">
          <a:xfrm>
            <a:off x="6300788" y="2492375"/>
            <a:ext cx="79057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6675"/>
            <a:ext cx="7345363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9、后处理 Visualization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4613"/>
            <a:ext cx="7543800" cy="836612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后处理</a:t>
            </a:r>
          </a:p>
        </p:txBody>
      </p:sp>
      <p:sp>
        <p:nvSpPr>
          <p:cNvPr id="96260" name="AutoShape 3"/>
          <p:cNvSpPr>
            <a:spLocks/>
          </p:cNvSpPr>
          <p:nvPr/>
        </p:nvSpPr>
        <p:spPr bwMode="auto">
          <a:xfrm>
            <a:off x="1979613" y="2079625"/>
            <a:ext cx="144462" cy="1277938"/>
          </a:xfrm>
          <a:prstGeom prst="rightBrace">
            <a:avLst>
              <a:gd name="adj1" fmla="val 737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61" name="AutoShape 4"/>
          <p:cNvSpPr>
            <a:spLocks/>
          </p:cNvSpPr>
          <p:nvPr/>
        </p:nvSpPr>
        <p:spPr bwMode="auto">
          <a:xfrm>
            <a:off x="1979613" y="5300663"/>
            <a:ext cx="144462" cy="223837"/>
          </a:xfrm>
          <a:prstGeom prst="rightBrace">
            <a:avLst>
              <a:gd name="adj1" fmla="val 129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62" name="AutoShape 5"/>
          <p:cNvSpPr>
            <a:spLocks/>
          </p:cNvSpPr>
          <p:nvPr/>
        </p:nvSpPr>
        <p:spPr bwMode="auto">
          <a:xfrm>
            <a:off x="1979613" y="4422775"/>
            <a:ext cx="144462" cy="446088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63" name="AutoShape 6"/>
          <p:cNvSpPr>
            <a:spLocks/>
          </p:cNvSpPr>
          <p:nvPr/>
        </p:nvSpPr>
        <p:spPr bwMode="auto">
          <a:xfrm>
            <a:off x="1979613" y="3487738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2124075" y="35734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动画</a:t>
            </a:r>
          </a:p>
        </p:txBody>
      </p:sp>
      <p:sp>
        <p:nvSpPr>
          <p:cNvPr id="96265" name="Rectangle 8"/>
          <p:cNvSpPr>
            <a:spLocks noChangeArrowheads="1"/>
          </p:cNvSpPr>
          <p:nvPr/>
        </p:nvSpPr>
        <p:spPr bwMode="auto">
          <a:xfrm>
            <a:off x="2124075" y="2492375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模型显示</a:t>
            </a:r>
          </a:p>
        </p:txBody>
      </p:sp>
      <p:sp>
        <p:nvSpPr>
          <p:cNvPr id="96266" name="Rectangle 9"/>
          <p:cNvSpPr>
            <a:spLocks noChangeArrowheads="1"/>
          </p:cNvSpPr>
          <p:nvPr/>
        </p:nvSpPr>
        <p:spPr bwMode="auto">
          <a:xfrm>
            <a:off x="2124075" y="40052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坐标系</a:t>
            </a:r>
          </a:p>
        </p:txBody>
      </p:sp>
      <p:sp>
        <p:nvSpPr>
          <p:cNvPr id="96267" name="Rectangle 10"/>
          <p:cNvSpPr>
            <a:spLocks noChangeArrowheads="1"/>
          </p:cNvSpPr>
          <p:nvPr/>
        </p:nvSpPr>
        <p:spPr bwMode="auto">
          <a:xfrm>
            <a:off x="2124075" y="4437063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图表相关</a:t>
            </a:r>
          </a:p>
        </p:txBody>
      </p:sp>
      <p:pic>
        <p:nvPicPr>
          <p:cNvPr id="9626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65400"/>
            <a:ext cx="5029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6213"/>
            <a:ext cx="542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0" name="AutoShape 16"/>
          <p:cNvSpPr>
            <a:spLocks/>
          </p:cNvSpPr>
          <p:nvPr/>
        </p:nvSpPr>
        <p:spPr bwMode="auto">
          <a:xfrm>
            <a:off x="1979613" y="1484313"/>
            <a:ext cx="144462" cy="446087"/>
          </a:xfrm>
          <a:prstGeom prst="rightBrace">
            <a:avLst>
              <a:gd name="adj1" fmla="val 25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71" name="AutoShape 17"/>
          <p:cNvSpPr>
            <a:spLocks/>
          </p:cNvSpPr>
          <p:nvPr/>
        </p:nvSpPr>
        <p:spPr bwMode="auto">
          <a:xfrm>
            <a:off x="1979613" y="5005388"/>
            <a:ext cx="144462" cy="223837"/>
          </a:xfrm>
          <a:prstGeom prst="rightBrace">
            <a:avLst>
              <a:gd name="adj1" fmla="val 129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72" name="AutoShape 18"/>
          <p:cNvSpPr>
            <a:spLocks/>
          </p:cNvSpPr>
          <p:nvPr/>
        </p:nvSpPr>
        <p:spPr bwMode="auto">
          <a:xfrm>
            <a:off x="1979613" y="4076700"/>
            <a:ext cx="144462" cy="223838"/>
          </a:xfrm>
          <a:prstGeom prst="rightBrace">
            <a:avLst>
              <a:gd name="adj1" fmla="val 129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2124075" y="5229225"/>
            <a:ext cx="518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剖面相关</a:t>
            </a:r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2124075" y="1557338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控制选项</a:t>
            </a:r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3851275" y="2060575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进入后处理模块的方法</a:t>
            </a:r>
          </a:p>
        </p:txBody>
      </p:sp>
      <p:sp>
        <p:nvSpPr>
          <p:cNvPr id="96276" name="Oval 22"/>
          <p:cNvSpPr>
            <a:spLocks noChangeArrowheads="1"/>
          </p:cNvSpPr>
          <p:nvPr/>
        </p:nvSpPr>
        <p:spPr bwMode="auto">
          <a:xfrm>
            <a:off x="8027988" y="4005263"/>
            <a:ext cx="72072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后处理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492375"/>
            <a:ext cx="34385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6213"/>
            <a:ext cx="542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18"/>
          <p:cNvSpPr>
            <a:spLocks noChangeArrowheads="1"/>
          </p:cNvSpPr>
          <p:nvPr/>
        </p:nvSpPr>
        <p:spPr bwMode="auto">
          <a:xfrm>
            <a:off x="2771775" y="5876925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变形量的比例系数控制</a:t>
            </a:r>
          </a:p>
        </p:txBody>
      </p:sp>
      <p:sp>
        <p:nvSpPr>
          <p:cNvPr id="97287" name="Oval 19"/>
          <p:cNvSpPr>
            <a:spLocks noChangeArrowheads="1"/>
          </p:cNvSpPr>
          <p:nvPr/>
        </p:nvSpPr>
        <p:spPr bwMode="auto">
          <a:xfrm>
            <a:off x="4067175" y="3716338"/>
            <a:ext cx="1657350" cy="6492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7288" name="Line 20"/>
          <p:cNvSpPr>
            <a:spLocks noChangeShapeType="1"/>
          </p:cNvSpPr>
          <p:nvPr/>
        </p:nvSpPr>
        <p:spPr bwMode="auto">
          <a:xfrm flipH="1">
            <a:off x="4140200" y="4365625"/>
            <a:ext cx="576263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89" name="Oval 21"/>
          <p:cNvSpPr>
            <a:spLocks noChangeArrowheads="1"/>
          </p:cNvSpPr>
          <p:nvPr/>
        </p:nvSpPr>
        <p:spPr bwMode="auto">
          <a:xfrm>
            <a:off x="4067175" y="2995613"/>
            <a:ext cx="1657350" cy="6492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7290" name="Line 22"/>
          <p:cNvSpPr>
            <a:spLocks noChangeShapeType="1"/>
          </p:cNvSpPr>
          <p:nvPr/>
        </p:nvSpPr>
        <p:spPr bwMode="auto">
          <a:xfrm flipH="1" flipV="1">
            <a:off x="4067175" y="2205038"/>
            <a:ext cx="865188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1" name="Rectangle 23"/>
          <p:cNvSpPr>
            <a:spLocks noChangeArrowheads="1"/>
          </p:cNvSpPr>
          <p:nvPr/>
        </p:nvSpPr>
        <p:spPr bwMode="auto">
          <a:xfrm>
            <a:off x="2771775" y="1844675"/>
            <a:ext cx="295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模型着色方式，类似</a:t>
            </a:r>
            <a:r>
              <a:rPr lang="en-US" altLang="zh-CN">
                <a:latin typeface="仿宋_GB2312" pitchFamily="1" charset="-122"/>
                <a:ea typeface="仿宋_GB2312" pitchFamily="1" charset="-122"/>
              </a:rPr>
              <a:t>Pro/E</a:t>
            </a:r>
          </a:p>
        </p:txBody>
      </p:sp>
      <p:sp>
        <p:nvSpPr>
          <p:cNvPr id="97292" name="Rectangle 24"/>
          <p:cNvSpPr>
            <a:spLocks noChangeArrowheads="1"/>
          </p:cNvSpPr>
          <p:nvPr/>
        </p:nvSpPr>
        <p:spPr bwMode="auto">
          <a:xfrm>
            <a:off x="7199313" y="1844675"/>
            <a:ext cx="1620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边的显示方式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97293" name="Oval 25"/>
          <p:cNvSpPr>
            <a:spLocks noChangeArrowheads="1"/>
          </p:cNvSpPr>
          <p:nvPr/>
        </p:nvSpPr>
        <p:spPr bwMode="auto">
          <a:xfrm>
            <a:off x="5938838" y="2924175"/>
            <a:ext cx="1081087" cy="12969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7294" name="Line 26"/>
          <p:cNvSpPr>
            <a:spLocks noChangeShapeType="1"/>
          </p:cNvSpPr>
          <p:nvPr/>
        </p:nvSpPr>
        <p:spPr bwMode="auto">
          <a:xfrm flipV="1">
            <a:off x="6804025" y="2205038"/>
            <a:ext cx="64770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5" name="Oval 27"/>
          <p:cNvSpPr>
            <a:spLocks noChangeArrowheads="1"/>
          </p:cNvSpPr>
          <p:nvPr/>
        </p:nvSpPr>
        <p:spPr bwMode="auto">
          <a:xfrm>
            <a:off x="1187450" y="1339850"/>
            <a:ext cx="2889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后处理</a:t>
            </a:r>
          </a:p>
        </p:txBody>
      </p:sp>
      <p:pic>
        <p:nvPicPr>
          <p:cNvPr id="9830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6213"/>
            <a:ext cx="11239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771775" y="5876925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变形量的比例系数控制</a:t>
            </a:r>
          </a:p>
        </p:txBody>
      </p:sp>
      <p:sp>
        <p:nvSpPr>
          <p:cNvPr id="98310" name="Rectangle 10"/>
          <p:cNvSpPr>
            <a:spLocks noChangeArrowheads="1"/>
          </p:cNvSpPr>
          <p:nvPr/>
        </p:nvSpPr>
        <p:spPr bwMode="auto">
          <a:xfrm>
            <a:off x="2051050" y="1484313"/>
            <a:ext cx="295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显示无变形模型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98311" name="Rectangle 11"/>
          <p:cNvSpPr>
            <a:spLocks noChangeArrowheads="1"/>
          </p:cNvSpPr>
          <p:nvPr/>
        </p:nvSpPr>
        <p:spPr bwMode="auto">
          <a:xfrm>
            <a:off x="2051050" y="1989138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显示变形后的模型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98312" name="Oval 14"/>
          <p:cNvSpPr>
            <a:spLocks noChangeArrowheads="1"/>
          </p:cNvSpPr>
          <p:nvPr/>
        </p:nvSpPr>
        <p:spPr bwMode="auto">
          <a:xfrm>
            <a:off x="1116013" y="1989138"/>
            <a:ext cx="2889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8313" name="Oval 15"/>
          <p:cNvSpPr>
            <a:spLocks noChangeArrowheads="1"/>
          </p:cNvSpPr>
          <p:nvPr/>
        </p:nvSpPr>
        <p:spPr bwMode="auto">
          <a:xfrm>
            <a:off x="1474788" y="1989138"/>
            <a:ext cx="2889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8314" name="Line 16"/>
          <p:cNvSpPr>
            <a:spLocks noChangeShapeType="1"/>
          </p:cNvSpPr>
          <p:nvPr/>
        </p:nvSpPr>
        <p:spPr bwMode="auto">
          <a:xfrm flipV="1">
            <a:off x="1331913" y="1700213"/>
            <a:ext cx="7921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15" name="Line 17"/>
          <p:cNvSpPr>
            <a:spLocks noChangeShapeType="1"/>
          </p:cNvSpPr>
          <p:nvPr/>
        </p:nvSpPr>
        <p:spPr bwMode="auto">
          <a:xfrm>
            <a:off x="1763713" y="22050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16" name="Rectangle 19"/>
          <p:cNvSpPr>
            <a:spLocks noChangeArrowheads="1"/>
          </p:cNvSpPr>
          <p:nvPr/>
        </p:nvSpPr>
        <p:spPr bwMode="auto">
          <a:xfrm>
            <a:off x="2124075" y="2781300"/>
            <a:ext cx="68405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依次为：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在变形后的模型上  在变形前的模型上  在变形前后的模型上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显示云图          显示云图          显示云图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98317" name="Line 20"/>
          <p:cNvSpPr>
            <a:spLocks noChangeShapeType="1"/>
          </p:cNvSpPr>
          <p:nvPr/>
        </p:nvSpPr>
        <p:spPr bwMode="auto">
          <a:xfrm flipH="1" flipV="1">
            <a:off x="1908175" y="2565400"/>
            <a:ext cx="287338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云图显示设置</a:t>
            </a:r>
          </a:p>
        </p:txBody>
      </p:sp>
      <p:pic>
        <p:nvPicPr>
          <p:cNvPr id="9933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193925"/>
            <a:ext cx="39433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6213"/>
            <a:ext cx="542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5508625" y="3357563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控制是否显示极值点的位置</a:t>
            </a:r>
          </a:p>
        </p:txBody>
      </p:sp>
      <p:sp>
        <p:nvSpPr>
          <p:cNvPr id="99335" name="Oval 8"/>
          <p:cNvSpPr>
            <a:spLocks noChangeArrowheads="1"/>
          </p:cNvSpPr>
          <p:nvPr/>
        </p:nvSpPr>
        <p:spPr bwMode="auto">
          <a:xfrm>
            <a:off x="4572000" y="3141663"/>
            <a:ext cx="10080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9336" name="Rectangle 10"/>
          <p:cNvSpPr>
            <a:spLocks noChangeArrowheads="1"/>
          </p:cNvSpPr>
          <p:nvPr/>
        </p:nvSpPr>
        <p:spPr bwMode="auto">
          <a:xfrm>
            <a:off x="2771775" y="1844675"/>
            <a:ext cx="295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云图显示设置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99337" name="Oval 14"/>
          <p:cNvSpPr>
            <a:spLocks noChangeArrowheads="1"/>
          </p:cNvSpPr>
          <p:nvPr/>
        </p:nvSpPr>
        <p:spPr bwMode="auto">
          <a:xfrm>
            <a:off x="1403350" y="2276475"/>
            <a:ext cx="2889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99338" name="Oval 16"/>
          <p:cNvSpPr>
            <a:spLocks noChangeArrowheads="1"/>
          </p:cNvSpPr>
          <p:nvPr/>
        </p:nvSpPr>
        <p:spPr bwMode="auto">
          <a:xfrm>
            <a:off x="4716463" y="3644900"/>
            <a:ext cx="1008062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云图输出设置</a:t>
            </a:r>
          </a:p>
        </p:txBody>
      </p:sp>
      <p:pic>
        <p:nvPicPr>
          <p:cNvPr id="1003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636838"/>
            <a:ext cx="33528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3686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5003800" y="2205038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控制云图输出的内容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763713" y="4868863"/>
            <a:ext cx="3168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可以设置输出为应力云图、应变云图、位移云图、能量云图等</a:t>
            </a:r>
            <a:endParaRPr lang="en-US" altLang="zh-CN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00360" name="Oval 8"/>
          <p:cNvSpPr>
            <a:spLocks noChangeArrowheads="1"/>
          </p:cNvSpPr>
          <p:nvPr/>
        </p:nvSpPr>
        <p:spPr bwMode="auto">
          <a:xfrm>
            <a:off x="3132138" y="1916113"/>
            <a:ext cx="1512887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动画观察</a:t>
            </a:r>
          </a:p>
        </p:txBody>
      </p:sp>
      <p:pic>
        <p:nvPicPr>
          <p:cNvPr id="10138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40100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6213"/>
            <a:ext cx="542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6588125" y="3429000"/>
            <a:ext cx="1223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保存动画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763713" y="2924175"/>
            <a:ext cx="295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观看动画</a:t>
            </a: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1187450" y="3357563"/>
            <a:ext cx="2889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01385" name="Line 10"/>
          <p:cNvSpPr>
            <a:spLocks noChangeShapeType="1"/>
          </p:cNvSpPr>
          <p:nvPr/>
        </p:nvSpPr>
        <p:spPr bwMode="auto">
          <a:xfrm flipV="1">
            <a:off x="1476375" y="3141663"/>
            <a:ext cx="358775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86" name="Oval 12"/>
          <p:cNvSpPr>
            <a:spLocks noChangeArrowheads="1"/>
          </p:cNvSpPr>
          <p:nvPr/>
        </p:nvSpPr>
        <p:spPr bwMode="auto">
          <a:xfrm>
            <a:off x="6156325" y="2420938"/>
            <a:ext cx="10795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01387" name="Line 13"/>
          <p:cNvSpPr>
            <a:spLocks noChangeShapeType="1"/>
          </p:cNvSpPr>
          <p:nvPr/>
        </p:nvSpPr>
        <p:spPr bwMode="auto">
          <a:xfrm>
            <a:off x="6732588" y="2636838"/>
            <a:ext cx="215900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剖面观察</a:t>
            </a:r>
          </a:p>
        </p:txBody>
      </p:sp>
      <p:pic>
        <p:nvPicPr>
          <p:cNvPr id="1024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2043113"/>
            <a:ext cx="31146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6213"/>
            <a:ext cx="542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1908175" y="2781300"/>
            <a:ext cx="2376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基础剖面（三选一）</a:t>
            </a:r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1763713" y="5949950"/>
            <a:ext cx="295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仿宋_GB2312" pitchFamily="1" charset="-122"/>
                <a:ea typeface="仿宋_GB2312" pitchFamily="1" charset="-122"/>
              </a:rPr>
              <a:t>以剖面形式观看</a:t>
            </a:r>
          </a:p>
        </p:txBody>
      </p:sp>
      <p:sp>
        <p:nvSpPr>
          <p:cNvPr id="102408" name="Oval 7"/>
          <p:cNvSpPr>
            <a:spLocks noChangeArrowheads="1"/>
          </p:cNvSpPr>
          <p:nvPr/>
        </p:nvSpPr>
        <p:spPr bwMode="auto">
          <a:xfrm>
            <a:off x="1116013" y="5300663"/>
            <a:ext cx="2889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02409" name="Oval 12"/>
          <p:cNvSpPr>
            <a:spLocks noChangeArrowheads="1"/>
          </p:cNvSpPr>
          <p:nvPr/>
        </p:nvSpPr>
        <p:spPr bwMode="auto">
          <a:xfrm>
            <a:off x="1474788" y="5300663"/>
            <a:ext cx="2889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02410" name="Line 13"/>
          <p:cNvSpPr>
            <a:spLocks noChangeShapeType="1"/>
          </p:cNvSpPr>
          <p:nvPr/>
        </p:nvSpPr>
        <p:spPr bwMode="auto">
          <a:xfrm>
            <a:off x="1331913" y="5661025"/>
            <a:ext cx="503237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11" name="Line 14"/>
          <p:cNvSpPr>
            <a:spLocks noChangeShapeType="1"/>
          </p:cNvSpPr>
          <p:nvPr/>
        </p:nvSpPr>
        <p:spPr bwMode="auto">
          <a:xfrm flipV="1">
            <a:off x="1763713" y="3789363"/>
            <a:ext cx="2232025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12" name="Rectangle 15"/>
          <p:cNvSpPr>
            <a:spLocks noChangeArrowheads="1"/>
          </p:cNvSpPr>
          <p:nvPr/>
        </p:nvSpPr>
        <p:spPr bwMode="auto">
          <a:xfrm>
            <a:off x="5292725" y="40767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仿宋_GB2312" pitchFamily="1" charset="-122"/>
              </a:rPr>
              <a:t>更改剖面的位置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Introduction to ABAQUS/CAE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8163"/>
            <a:ext cx="8229600" cy="528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/>
              <a:t>创建新Part</a:t>
            </a:r>
            <a:r>
              <a:rPr lang="zh-CN" altLang="en-US" sz="1400" b="1"/>
              <a:t>之刚性地面1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601788"/>
            <a:ext cx="55403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1116013" y="1557338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628775"/>
            <a:ext cx="25431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5291138" y="1773238"/>
            <a:ext cx="3673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Name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rigid-floor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Modeling Space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2D Planar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Type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Analytical rigid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>
                <a:latin typeface="仿宋_GB2312" pitchFamily="1" charset="-122"/>
                <a:ea typeface="仿宋_GB2312" pitchFamily="1" charset="-122"/>
              </a:rPr>
              <a:t>Approximate size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>
                <a:latin typeface="仿宋_GB2312" pitchFamily="1" charset="-122"/>
                <a:ea typeface="仿宋_GB2312" pitchFamily="1" charset="-122"/>
              </a:rPr>
              <a:t>200</a:t>
            </a:r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1908175" y="32845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auto">
          <a:xfrm>
            <a:off x="2627313" y="1916113"/>
            <a:ext cx="1081087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auto">
          <a:xfrm>
            <a:off x="3059113" y="2349500"/>
            <a:ext cx="792162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21515" name="Oval 15"/>
          <p:cNvSpPr>
            <a:spLocks noChangeArrowheads="1"/>
          </p:cNvSpPr>
          <p:nvPr/>
        </p:nvSpPr>
        <p:spPr bwMode="auto">
          <a:xfrm>
            <a:off x="2700338" y="3284538"/>
            <a:ext cx="11509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21516" name="Oval 16"/>
          <p:cNvSpPr>
            <a:spLocks noChangeArrowheads="1"/>
          </p:cNvSpPr>
          <p:nvPr/>
        </p:nvSpPr>
        <p:spPr bwMode="auto">
          <a:xfrm>
            <a:off x="3492500" y="5229225"/>
            <a:ext cx="792163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aqus-simulia-marketing">
  <a:themeElements>
    <a:clrScheme name="abaqus-simulia-marketing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99CCFF"/>
      </a:folHlink>
    </a:clrScheme>
    <a:fontScheme name="abaqus-simulia-marketing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baqus-simulia-marke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qus-simulia-market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qus-simulia-market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qus-simulia-market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qus-simulia-market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qus-simulia-market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qus-simulia-market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qus-simulia-marketing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9C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Pages>0</Pages>
  <Words>3354</Words>
  <Characters>0</Characters>
  <Application>Microsoft Office PowerPoint</Application>
  <DocSecurity>0</DocSecurity>
  <PresentationFormat>全屏显示(4:3)</PresentationFormat>
  <Lines>0</Lines>
  <Paragraphs>648</Paragraphs>
  <Slides>88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89" baseType="lpstr">
      <vt:lpstr>abaqus-simulia-marketing</vt:lpstr>
      <vt:lpstr>Abaqus仿真分析培训</vt:lpstr>
      <vt:lpstr>模型操作</vt:lpstr>
      <vt:lpstr>单位一致性</vt:lpstr>
      <vt:lpstr>分析流程九步走</vt:lpstr>
      <vt:lpstr>1、几何建模 Part</vt:lpstr>
      <vt:lpstr>导入Part</vt:lpstr>
      <vt:lpstr>创建Part</vt:lpstr>
      <vt:lpstr>创建新Part</vt:lpstr>
      <vt:lpstr>创建新Part之刚性地面1</vt:lpstr>
      <vt:lpstr>创建新Part之刚性地面2</vt:lpstr>
      <vt:lpstr>Part管理器</vt:lpstr>
      <vt:lpstr>Create Solid</vt:lpstr>
      <vt:lpstr>Create Shell</vt:lpstr>
      <vt:lpstr>Create Wire</vt:lpstr>
      <vt:lpstr>Create Cut</vt:lpstr>
      <vt:lpstr>倒角</vt:lpstr>
      <vt:lpstr>去倒角</vt:lpstr>
      <vt:lpstr>2、划分网格 Mesh</vt:lpstr>
      <vt:lpstr>Mesh</vt:lpstr>
      <vt:lpstr>Partition Cell</vt:lpstr>
      <vt:lpstr>Partition Cell</vt:lpstr>
      <vt:lpstr>Partition Cell</vt:lpstr>
      <vt:lpstr>Partition Cell</vt:lpstr>
      <vt:lpstr>Partition Cell</vt:lpstr>
      <vt:lpstr>Partition Cell</vt:lpstr>
      <vt:lpstr>Virtual Topology</vt:lpstr>
      <vt:lpstr>Mesh Controls</vt:lpstr>
      <vt:lpstr>Seed Part</vt:lpstr>
      <vt:lpstr>Seed Edge</vt:lpstr>
      <vt:lpstr>Seed Edge</vt:lpstr>
      <vt:lpstr>Seed Mesh</vt:lpstr>
      <vt:lpstr>网格划分</vt:lpstr>
      <vt:lpstr>网格质量</vt:lpstr>
      <vt:lpstr>3、特性设置 Property</vt:lpstr>
      <vt:lpstr>特性设置</vt:lpstr>
      <vt:lpstr>定义材料属性</vt:lpstr>
      <vt:lpstr>材料管理器</vt:lpstr>
      <vt:lpstr>创建截面属性</vt:lpstr>
      <vt:lpstr>创建截面属性</vt:lpstr>
      <vt:lpstr>分配截面属性</vt:lpstr>
      <vt:lpstr>4、建立装配体 Assembly</vt:lpstr>
      <vt:lpstr>建立装配体</vt:lpstr>
      <vt:lpstr>导入进装配体</vt:lpstr>
      <vt:lpstr>线性阵列</vt:lpstr>
      <vt:lpstr>线性阵列</vt:lpstr>
      <vt:lpstr>平移</vt:lpstr>
      <vt:lpstr>旋转</vt:lpstr>
      <vt:lpstr>平移到</vt:lpstr>
      <vt:lpstr>定位</vt:lpstr>
      <vt:lpstr>合并/剪切</vt:lpstr>
      <vt:lpstr>部件实体Part instances的显示控制</vt:lpstr>
      <vt:lpstr>5、定义分析步 Step</vt:lpstr>
      <vt:lpstr>定义分析步</vt:lpstr>
      <vt:lpstr>定义分析步</vt:lpstr>
      <vt:lpstr>静力学分析</vt:lpstr>
      <vt:lpstr>静力学分析</vt:lpstr>
      <vt:lpstr>静力学分析</vt:lpstr>
      <vt:lpstr>显式动力学分析</vt:lpstr>
      <vt:lpstr>显式动力学分析</vt:lpstr>
      <vt:lpstr>显式动力学分析</vt:lpstr>
      <vt:lpstr>显式动力学分析</vt:lpstr>
      <vt:lpstr>6、相互作用 Interaction</vt:lpstr>
      <vt:lpstr>定义相互作用</vt:lpstr>
      <vt:lpstr>设置接触属性</vt:lpstr>
      <vt:lpstr>设置接触属性</vt:lpstr>
      <vt:lpstr>定义接触</vt:lpstr>
      <vt:lpstr>定义Surface to surface contanct（Standard）</vt:lpstr>
      <vt:lpstr>定义General contact（Explicit）</vt:lpstr>
      <vt:lpstr>定义约束</vt:lpstr>
      <vt:lpstr>定义Tie约束</vt:lpstr>
      <vt:lpstr>定义参照点</vt:lpstr>
      <vt:lpstr>7、载荷边界 Load</vt:lpstr>
      <vt:lpstr>定义载荷边界</vt:lpstr>
      <vt:lpstr>定义边界</vt:lpstr>
      <vt:lpstr>定义初始状态</vt:lpstr>
      <vt:lpstr>定义载荷</vt:lpstr>
      <vt:lpstr>8、提交运算 Job</vt:lpstr>
      <vt:lpstr>创建运算任务</vt:lpstr>
      <vt:lpstr>创建运算任务</vt:lpstr>
      <vt:lpstr>提交运算</vt:lpstr>
      <vt:lpstr>9、后处理 Visualization</vt:lpstr>
      <vt:lpstr>后处理</vt:lpstr>
      <vt:lpstr>后处理</vt:lpstr>
      <vt:lpstr>后处理</vt:lpstr>
      <vt:lpstr>云图显示设置</vt:lpstr>
      <vt:lpstr>云图输出设置</vt:lpstr>
      <vt:lpstr>动画观察</vt:lpstr>
      <vt:lpstr>剖面观察</vt:lpstr>
    </vt:vector>
  </TitlesOfParts>
  <Manager/>
  <Company>HKS Inc.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reilly</dc:creator>
  <cp:keywords/>
  <dc:description/>
  <cp:lastModifiedBy>Thinkpad</cp:lastModifiedBy>
  <cp:revision>178</cp:revision>
  <dcterms:created xsi:type="dcterms:W3CDTF">2002-10-09T20:29:32Z</dcterms:created>
  <dcterms:modified xsi:type="dcterms:W3CDTF">2016-12-06T01:30:09Z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2052-8.1.0.3363</vt:lpwstr>
  </property>
</Properties>
</file>